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20" r:id="rId2"/>
    <p:sldId id="352" r:id="rId3"/>
    <p:sldId id="367" r:id="rId4"/>
    <p:sldId id="369" r:id="rId5"/>
    <p:sldId id="368"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7" r:id="rId21"/>
    <p:sldId id="384" r:id="rId22"/>
    <p:sldId id="385" r:id="rId2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 userDrawn="1">
          <p15:clr>
            <a:srgbClr val="A4A3A4"/>
          </p15:clr>
        </p15:guide>
        <p15:guide id="4" pos="1277" userDrawn="1">
          <p15:clr>
            <a:srgbClr val="A4A3A4"/>
          </p15:clr>
        </p15:guide>
        <p15:guide id="6" pos="234" userDrawn="1">
          <p15:clr>
            <a:srgbClr val="A4A3A4"/>
          </p15:clr>
        </p15:guide>
        <p15:guide id="7" orient="horz" pos="39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83"/>
    <a:srgbClr val="6B6B6B"/>
    <a:srgbClr val="4FAF4F"/>
    <a:srgbClr val="E3002A"/>
    <a:srgbClr val="FFC32D"/>
    <a:srgbClr val="DEDEDE"/>
    <a:srgbClr val="529FD8"/>
    <a:srgbClr val="C690B0"/>
    <a:srgbClr val="EB5F6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513" autoAdjust="0"/>
  </p:normalViewPr>
  <p:slideViewPr>
    <p:cSldViewPr snapToGrid="0" snapToObjects="1">
      <p:cViewPr>
        <p:scale>
          <a:sx n="110" d="100"/>
          <a:sy n="110" d="100"/>
        </p:scale>
        <p:origin x="-558" y="-198"/>
      </p:cViewPr>
      <p:guideLst>
        <p:guide orient="horz" pos="142"/>
        <p:guide orient="horz" pos="3906"/>
        <p:guide pos="1277"/>
        <p:guide pos="23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ru-RU"/>
          </a:p>
        </p:txBody>
      </p:sp>
      <p:sp>
        <p:nvSpPr>
          <p:cNvPr id="3" name="Дата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C8F63022-1A26-46A6-AC80-2C172A76FB00}" type="datetimeFigureOut">
              <a:rPr lang="ru-RU" smtClean="0"/>
              <a:pPr/>
              <a:t>17.10.2023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ru-RU"/>
          </a:p>
        </p:txBody>
      </p:sp>
      <p:sp>
        <p:nvSpPr>
          <p:cNvPr id="5" name="Номер слайда 4"/>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AC9B532F-46ED-47D9-992E-04EAAA7BCCAE}" type="slidenum">
              <a:rPr lang="ru-RU" smtClean="0"/>
              <a:pPr/>
              <a:t>‹#›</a:t>
            </a:fld>
            <a:endParaRPr lang="ru-RU"/>
          </a:p>
        </p:txBody>
      </p:sp>
    </p:spTree>
    <p:extLst>
      <p:ext uri="{BB962C8B-B14F-4D97-AF65-F5344CB8AC3E}">
        <p14:creationId xmlns:p14="http://schemas.microsoft.com/office/powerpoint/2010/main" val="66307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135"/>
          </a:xfrm>
          <a:prstGeom prst="rect">
            <a:avLst/>
          </a:prstGeom>
        </p:spPr>
        <p:txBody>
          <a:bodyPr vert="horz" lIns="91433" tIns="45717" rIns="91433" bIns="45717" rtlCol="0"/>
          <a:lstStyle>
            <a:lvl1pPr algn="l">
              <a:defRPr sz="1200"/>
            </a:lvl1pPr>
          </a:lstStyle>
          <a:p>
            <a:endParaRPr lang="ru-RU" dirty="0"/>
          </a:p>
        </p:txBody>
      </p:sp>
      <p:sp>
        <p:nvSpPr>
          <p:cNvPr id="3" name="Дата 2"/>
          <p:cNvSpPr>
            <a:spLocks noGrp="1"/>
          </p:cNvSpPr>
          <p:nvPr>
            <p:ph type="dt" idx="1"/>
          </p:nvPr>
        </p:nvSpPr>
        <p:spPr>
          <a:xfrm>
            <a:off x="3850444" y="0"/>
            <a:ext cx="2945659" cy="498135"/>
          </a:xfrm>
          <a:prstGeom prst="rect">
            <a:avLst/>
          </a:prstGeom>
        </p:spPr>
        <p:txBody>
          <a:bodyPr vert="horz" lIns="91433" tIns="45717" rIns="91433" bIns="45717" rtlCol="0"/>
          <a:lstStyle>
            <a:lvl1pPr algn="r">
              <a:defRPr sz="1200"/>
            </a:lvl1pPr>
          </a:lstStyle>
          <a:p>
            <a:fld id="{7C26ED47-C479-9645-8FB6-2E7F4DD2862E}" type="datetimeFigureOut">
              <a:rPr lang="ru-RU" smtClean="0"/>
              <a:pPr/>
              <a:t>17.10.2023</a:t>
            </a:fld>
            <a:endParaRPr lang="ru-RU" dirty="0"/>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3" tIns="45717" rIns="91433" bIns="45717" rtlCol="0" anchor="ctr"/>
          <a:lstStyle/>
          <a:p>
            <a:endParaRPr lang="ru-RU" dirty="0"/>
          </a:p>
        </p:txBody>
      </p:sp>
      <p:sp>
        <p:nvSpPr>
          <p:cNvPr id="5" name="Заметки 4"/>
          <p:cNvSpPr>
            <a:spLocks noGrp="1"/>
          </p:cNvSpPr>
          <p:nvPr>
            <p:ph type="body" sz="quarter" idx="3"/>
          </p:nvPr>
        </p:nvSpPr>
        <p:spPr>
          <a:xfrm>
            <a:off x="679768" y="4777959"/>
            <a:ext cx="5438140" cy="3909239"/>
          </a:xfrm>
          <a:prstGeom prst="rect">
            <a:avLst/>
          </a:prstGeom>
        </p:spPr>
        <p:txBody>
          <a:bodyPr vert="horz" lIns="91433" tIns="45717" rIns="91433" bIns="4571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8134"/>
          </a:xfrm>
          <a:prstGeom prst="rect">
            <a:avLst/>
          </a:prstGeom>
        </p:spPr>
        <p:txBody>
          <a:bodyPr vert="horz" lIns="91433" tIns="45717" rIns="91433" bIns="45717"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33" tIns="45717" rIns="91433" bIns="45717" rtlCol="0" anchor="b"/>
          <a:lstStyle>
            <a:lvl1pPr algn="r">
              <a:defRPr sz="1200"/>
            </a:lvl1pPr>
          </a:lstStyle>
          <a:p>
            <a:fld id="{6C8EC475-6065-984E-8A7B-A4F90A032B81}" type="slidenum">
              <a:rPr lang="ru-RU" smtClean="0"/>
              <a:pPr/>
              <a:t>‹#›</a:t>
            </a:fld>
            <a:endParaRPr lang="ru-RU" dirty="0"/>
          </a:p>
        </p:txBody>
      </p:sp>
    </p:spTree>
    <p:extLst>
      <p:ext uri="{BB962C8B-B14F-4D97-AF65-F5344CB8AC3E}">
        <p14:creationId xmlns:p14="http://schemas.microsoft.com/office/powerpoint/2010/main" val="27520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a16="http://schemas.microsoft.com/office/drawing/2014/main" xmlns="" id="{5DDD05CB-2E66-FE41-B90C-3BED6168EC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 t="6771" r="65" b="10382"/>
          <a:stretch/>
        </p:blipFill>
        <p:spPr>
          <a:xfrm>
            <a:off x="0" y="-1"/>
            <a:ext cx="12191999" cy="6863589"/>
          </a:xfrm>
          <a:prstGeom prst="rect">
            <a:avLst/>
          </a:prstGeom>
        </p:spPr>
      </p:pic>
      <p:pic>
        <p:nvPicPr>
          <p:cNvPr id="22" name="Рисунок 21">
            <a:extLst>
              <a:ext uri="{FF2B5EF4-FFF2-40B4-BE49-F238E27FC236}">
                <a16:creationId xmlns:a16="http://schemas.microsoft.com/office/drawing/2014/main" xmlns="" id="{E226F7B9-62D5-2742-9B27-DE7A734B57D3}"/>
              </a:ext>
            </a:extLst>
          </p:cNvPr>
          <p:cNvPicPr>
            <a:picLocks noChangeAspect="1"/>
          </p:cNvPicPr>
          <p:nvPr userDrawn="1"/>
        </p:nvPicPr>
        <p:blipFill>
          <a:blip r:embed="rId3"/>
          <a:stretch>
            <a:fillRect/>
          </a:stretch>
        </p:blipFill>
        <p:spPr>
          <a:xfrm>
            <a:off x="3468927" y="1295163"/>
            <a:ext cx="838739" cy="983706"/>
          </a:xfrm>
          <a:prstGeom prst="rect">
            <a:avLst/>
          </a:prstGeom>
        </p:spPr>
      </p:pic>
      <p:sp>
        <p:nvSpPr>
          <p:cNvPr id="25" name="TextBox 24">
            <a:extLst>
              <a:ext uri="{FF2B5EF4-FFF2-40B4-BE49-F238E27FC236}">
                <a16:creationId xmlns:a16="http://schemas.microsoft.com/office/drawing/2014/main" xmlns="" id="{E97C47BF-43EF-F942-8B55-90BCB0808BB2}"/>
              </a:ext>
            </a:extLst>
          </p:cNvPr>
          <p:cNvSpPr txBox="1"/>
          <p:nvPr userDrawn="1"/>
        </p:nvSpPr>
        <p:spPr>
          <a:xfrm>
            <a:off x="1807068" y="2404122"/>
            <a:ext cx="4381965" cy="400110"/>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ФЕДЕРАЛЬНАЯ СЛУЖБА</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3" name="Текст 2">
            <a:extLst>
              <a:ext uri="{FF2B5EF4-FFF2-40B4-BE49-F238E27FC236}">
                <a16:creationId xmlns:a16="http://schemas.microsoft.com/office/drawing/2014/main" xmlns="" id="{C1AF1070-B945-8D4C-899C-993073D72606}"/>
              </a:ext>
            </a:extLst>
          </p:cNvPr>
          <p:cNvSpPr>
            <a:spLocks noGrp="1"/>
          </p:cNvSpPr>
          <p:nvPr>
            <p:ph type="body" sz="quarter" idx="10"/>
          </p:nvPr>
        </p:nvSpPr>
        <p:spPr>
          <a:xfrm>
            <a:off x="4651486" y="3845860"/>
            <a:ext cx="4860814" cy="8402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a16="http://schemas.microsoft.com/office/drawing/2014/main" xmlns="" id="{DD92C87E-2341-274B-BF52-A5D44F5B38BB}"/>
              </a:ext>
            </a:extLst>
          </p:cNvPr>
          <p:cNvSpPr>
            <a:spLocks noGrp="1"/>
          </p:cNvSpPr>
          <p:nvPr>
            <p:ph type="body" sz="quarter" idx="11"/>
          </p:nvPr>
        </p:nvSpPr>
        <p:spPr>
          <a:xfrm>
            <a:off x="5788025" y="5527407"/>
            <a:ext cx="5565775" cy="400622"/>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a16="http://schemas.microsoft.com/office/drawing/2014/main" xmlns="" id="{C0E2B938-342D-8049-8714-0DBDEFB7B8E6}"/>
              </a:ext>
            </a:extLst>
          </p:cNvPr>
          <p:cNvGrpSpPr/>
          <p:nvPr userDrawn="1"/>
        </p:nvGrpSpPr>
        <p:grpSpPr>
          <a:xfrm>
            <a:off x="11456590" y="4641508"/>
            <a:ext cx="494109" cy="499100"/>
            <a:chOff x="9699205" y="5186438"/>
            <a:chExt cx="440055" cy="444500"/>
          </a:xfrm>
        </p:grpSpPr>
        <p:sp>
          <p:nvSpPr>
            <p:cNvPr id="35" name="object 16">
              <a:extLst>
                <a:ext uri="{FF2B5EF4-FFF2-40B4-BE49-F238E27FC236}">
                  <a16:creationId xmlns:a16="http://schemas.microsoft.com/office/drawing/2014/main" xmlns=""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a16="http://schemas.microsoft.com/office/drawing/2014/main" xmlns=""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7573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в три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a16="http://schemas.microsoft.com/office/drawing/2014/main" xmlns=""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xmlns=""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6"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0"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8335564"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1" name="Текст 4">
            <a:extLst>
              <a:ext uri="{FF2B5EF4-FFF2-40B4-BE49-F238E27FC236}">
                <a16:creationId xmlns:a16="http://schemas.microsoft.com/office/drawing/2014/main" xmlns="" id="{EAF7FE5E-C8C1-E64E-A6DD-18826DFE6AED}"/>
              </a:ext>
            </a:extLst>
          </p:cNvPr>
          <p:cNvSpPr>
            <a:spLocks noGrp="1"/>
          </p:cNvSpPr>
          <p:nvPr userDrawn="1">
            <p:ph type="body" sz="quarter" idx="14"/>
          </p:nvPr>
        </p:nvSpPr>
        <p:spPr>
          <a:xfrm>
            <a:off x="4668439" y="1687112"/>
            <a:ext cx="336232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3" name="Прямоугольник 12"/>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8070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Изображение в ноутбуке и текст">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xmlns="" id="{A32F654B-2BB9-1146-B60D-BED70D67F881}"/>
              </a:ext>
            </a:extLst>
          </p:cNvPr>
          <p:cNvSpPr/>
          <p:nvPr userDrawn="1"/>
        </p:nvSpPr>
        <p:spPr>
          <a:xfrm>
            <a:off x="0" y="1577061"/>
            <a:ext cx="8089900" cy="3878316"/>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dirty="0"/>
          </a:p>
        </p:txBody>
      </p:sp>
      <p:pic>
        <p:nvPicPr>
          <p:cNvPr id="23" name="Рисунок 22">
            <a:extLst>
              <a:ext uri="{FF2B5EF4-FFF2-40B4-BE49-F238E27FC236}">
                <a16:creationId xmlns:a16="http://schemas.microsoft.com/office/drawing/2014/main" xmlns="" id="{5B740BA1-D2FE-8242-869F-79EFEB1D24A7}"/>
              </a:ext>
            </a:extLst>
          </p:cNvPr>
          <p:cNvPicPr>
            <a:picLocks noChangeAspect="1"/>
          </p:cNvPicPr>
          <p:nvPr userDrawn="1"/>
        </p:nvPicPr>
        <p:blipFill rotWithShape="1">
          <a:blip r:embed="rId2"/>
          <a:srcRect l="3252" t="5550" r="23733" b="2428"/>
          <a:stretch/>
        </p:blipFill>
        <p:spPr>
          <a:xfrm>
            <a:off x="5844746" y="843939"/>
            <a:ext cx="6347254" cy="4943819"/>
          </a:xfrm>
          <a:prstGeom prst="rect">
            <a:avLst/>
          </a:prstGeom>
        </p:spPr>
      </p:pic>
      <p:sp>
        <p:nvSpPr>
          <p:cNvPr id="4" name="Рисунок 3">
            <a:extLst>
              <a:ext uri="{FF2B5EF4-FFF2-40B4-BE49-F238E27FC236}">
                <a16:creationId xmlns:a16="http://schemas.microsoft.com/office/drawing/2014/main" xmlns="" id="{480833B5-F2B5-764F-89E3-8D464F7B36A1}"/>
              </a:ext>
            </a:extLst>
          </p:cNvPr>
          <p:cNvSpPr>
            <a:spLocks noGrp="1"/>
          </p:cNvSpPr>
          <p:nvPr>
            <p:ph type="pic" sz="quarter" idx="13"/>
          </p:nvPr>
        </p:nvSpPr>
        <p:spPr>
          <a:xfrm>
            <a:off x="6895475" y="1155502"/>
            <a:ext cx="5296525" cy="3976197"/>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358566" y="1684750"/>
            <a:ext cx="5862352" cy="318804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object 7">
            <a:extLst>
              <a:ext uri="{FF2B5EF4-FFF2-40B4-BE49-F238E27FC236}">
                <a16:creationId xmlns:a16="http://schemas.microsoft.com/office/drawing/2014/main" xmlns="" id="{515B5E40-509C-674A-A0CE-A82644D303E5}"/>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36" name="Текст 17">
            <a:extLst>
              <a:ext uri="{FF2B5EF4-FFF2-40B4-BE49-F238E27FC236}">
                <a16:creationId xmlns:a16="http://schemas.microsoft.com/office/drawing/2014/main" xmlns="" id="{0C35332F-46F8-0546-995C-37C104CAD137}"/>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83227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p:cNvSpPr>
          <p:nvPr>
            <p:ph type="pic" sz="quarter" idx="11"/>
          </p:nvPr>
        </p:nvSpPr>
        <p:spPr>
          <a:xfrm>
            <a:off x="0" y="803189"/>
            <a:ext cx="5931243" cy="5189624"/>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6443882" y="1766887"/>
            <a:ext cx="5339662" cy="3324225"/>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6" name="object 7">
            <a:extLst>
              <a:ext uri="{FF2B5EF4-FFF2-40B4-BE49-F238E27FC236}">
                <a16:creationId xmlns:a16="http://schemas.microsoft.com/office/drawing/2014/main" xmlns="" id="{6C49A229-F120-BD44-8911-B70221A59A36}"/>
              </a:ext>
            </a:extLst>
          </p:cNvPr>
          <p:cNvSpPr/>
          <p:nvPr userDrawn="1"/>
        </p:nvSpPr>
        <p:spPr>
          <a:xfrm>
            <a:off x="0" y="1538807"/>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FFC32E"/>
          </a:solidFill>
        </p:spPr>
        <p:txBody>
          <a:bodyPr wrap="square" lIns="0" tIns="0" rIns="0" bIns="0" rtlCol="0"/>
          <a:lstStyle/>
          <a:p>
            <a:endParaRPr dirty="0"/>
          </a:p>
        </p:txBody>
      </p:sp>
    </p:spTree>
    <p:extLst>
      <p:ext uri="{BB962C8B-B14F-4D97-AF65-F5344CB8AC3E}">
        <p14:creationId xmlns:p14="http://schemas.microsoft.com/office/powerpoint/2010/main" val="120112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Изображение и текст_2">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p:cNvSpPr>
          <p:nvPr>
            <p:ph type="pic" sz="quarter" idx="11"/>
          </p:nvPr>
        </p:nvSpPr>
        <p:spPr>
          <a:xfrm>
            <a:off x="242047" y="1289167"/>
            <a:ext cx="5506072" cy="4279665"/>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6443882" y="1289168"/>
            <a:ext cx="5339662" cy="4279664"/>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7">
            <a:extLst>
              <a:ext uri="{FF2B5EF4-FFF2-40B4-BE49-F238E27FC236}">
                <a16:creationId xmlns:a16="http://schemas.microsoft.com/office/drawing/2014/main" xmlns="" id="{C4CAAF58-D51D-2F45-BC38-B4EAB0CFADC2}"/>
              </a:ext>
            </a:extLst>
          </p:cNvPr>
          <p:cNvSpPr/>
          <p:nvPr userDrawn="1"/>
        </p:nvSpPr>
        <p:spPr>
          <a:xfrm>
            <a:off x="5671752" y="1289166"/>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18" name="object 7">
            <a:extLst>
              <a:ext uri="{FF2B5EF4-FFF2-40B4-BE49-F238E27FC236}">
                <a16:creationId xmlns:a16="http://schemas.microsoft.com/office/drawing/2014/main" xmlns="" id="{B780F91E-59E4-7E41-8159-0A9695B37680}"/>
              </a:ext>
            </a:extLst>
          </p:cNvPr>
          <p:cNvSpPr/>
          <p:nvPr userDrawn="1"/>
        </p:nvSpPr>
        <p:spPr>
          <a:xfrm>
            <a:off x="0" y="1289165"/>
            <a:ext cx="259491"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Tree>
    <p:extLst>
      <p:ext uri="{BB962C8B-B14F-4D97-AF65-F5344CB8AC3E}">
        <p14:creationId xmlns:p14="http://schemas.microsoft.com/office/powerpoint/2010/main" val="2246595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изображения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xmlns="" id="{51C1F4E9-1C6C-1B44-8008-50554A2853D5}"/>
              </a:ext>
            </a:extLst>
          </p:cNvPr>
          <p:cNvSpPr>
            <a:spLocks noGrp="1" noChangeAspect="1"/>
          </p:cNvSpPr>
          <p:nvPr>
            <p:ph type="pic" sz="quarter" idx="11"/>
          </p:nvPr>
        </p:nvSpPr>
        <p:spPr>
          <a:xfrm>
            <a:off x="1"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5"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5745892" y="1569806"/>
            <a:ext cx="6037652" cy="3718387"/>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5" name="object 7">
            <a:extLst>
              <a:ext uri="{FF2B5EF4-FFF2-40B4-BE49-F238E27FC236}">
                <a16:creationId xmlns:a16="http://schemas.microsoft.com/office/drawing/2014/main" xmlns="" id="{B9A9E15C-3FB6-A548-B181-7143DD44330D}"/>
              </a:ext>
            </a:extLst>
          </p:cNvPr>
          <p:cNvSpPr/>
          <p:nvPr userDrawn="1"/>
        </p:nvSpPr>
        <p:spPr>
          <a:xfrm>
            <a:off x="4997057" y="1569805"/>
            <a:ext cx="259491"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endParaRPr dirty="0"/>
          </a:p>
        </p:txBody>
      </p:sp>
      <p:sp>
        <p:nvSpPr>
          <p:cNvPr id="17" name="Рисунок 2">
            <a:extLst>
              <a:ext uri="{FF2B5EF4-FFF2-40B4-BE49-F238E27FC236}">
                <a16:creationId xmlns:a16="http://schemas.microsoft.com/office/drawing/2014/main" xmlns="" id="{0ADFD737-0167-A84C-B53A-A3E2BDFC439C}"/>
              </a:ext>
            </a:extLst>
          </p:cNvPr>
          <p:cNvSpPr>
            <a:spLocks noGrp="1" noChangeAspect="1"/>
          </p:cNvSpPr>
          <p:nvPr userDrawn="1">
            <p:ph type="pic" sz="quarter" idx="13"/>
          </p:nvPr>
        </p:nvSpPr>
        <p:spPr>
          <a:xfrm>
            <a:off x="2497868" y="867918"/>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Рисунок 2">
            <a:extLst>
              <a:ext uri="{FF2B5EF4-FFF2-40B4-BE49-F238E27FC236}">
                <a16:creationId xmlns:a16="http://schemas.microsoft.com/office/drawing/2014/main" xmlns="" id="{BA995731-197A-2943-ACA8-4659E7D0E367}"/>
              </a:ext>
            </a:extLst>
          </p:cNvPr>
          <p:cNvSpPr>
            <a:spLocks noGrp="1" noChangeAspect="1"/>
          </p:cNvSpPr>
          <p:nvPr userDrawn="1">
            <p:ph type="pic" sz="quarter" idx="14"/>
          </p:nvPr>
        </p:nvSpPr>
        <p:spPr>
          <a:xfrm>
            <a:off x="0"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2" name="Рисунок 2">
            <a:extLst>
              <a:ext uri="{FF2B5EF4-FFF2-40B4-BE49-F238E27FC236}">
                <a16:creationId xmlns:a16="http://schemas.microsoft.com/office/drawing/2014/main" xmlns="" id="{095DDF4D-5A25-9F40-9557-8ED2090DC538}"/>
              </a:ext>
            </a:extLst>
          </p:cNvPr>
          <p:cNvSpPr>
            <a:spLocks noGrp="1" noChangeAspect="1"/>
          </p:cNvSpPr>
          <p:nvPr userDrawn="1">
            <p:ph type="pic" sz="quarter" idx="15"/>
          </p:nvPr>
        </p:nvSpPr>
        <p:spPr>
          <a:xfrm>
            <a:off x="2497868" y="3362954"/>
            <a:ext cx="2484000"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Tree>
    <p:extLst>
      <p:ext uri="{BB962C8B-B14F-4D97-AF65-F5344CB8AC3E}">
        <p14:creationId xmlns:p14="http://schemas.microsoft.com/office/powerpoint/2010/main" val="15117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Пустой слайд слайд под таблицу">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191807365"/>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устой_1">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2447952"/>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Пустой слайд_2">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xmlns="" id="{0560CFF3-0F6B-EE47-8233-2752BA7C190C}"/>
              </a:ext>
            </a:extLst>
          </p:cNvPr>
          <p:cNvSpPr/>
          <p:nvPr userDrawn="1"/>
        </p:nvSpPr>
        <p:spPr>
          <a:xfrm>
            <a:off x="0" y="1705727"/>
            <a:ext cx="12192000" cy="4492997"/>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8" name="object 7">
            <a:extLst>
              <a:ext uri="{FF2B5EF4-FFF2-40B4-BE49-F238E27FC236}">
                <a16:creationId xmlns:a16="http://schemas.microsoft.com/office/drawing/2014/main" xmlns="" id="{2E9797C7-8447-7949-8633-B9C1F8C8B7D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9" name="Текст 17">
            <a:extLst>
              <a:ext uri="{FF2B5EF4-FFF2-40B4-BE49-F238E27FC236}">
                <a16:creationId xmlns:a16="http://schemas.microsoft.com/office/drawing/2014/main" xmlns="" id="{65282F85-5E1C-A643-B6D1-764B9457ED35}"/>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340490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_3">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xmlns="" id="{FBDE76DB-A8FB-674B-86CB-3C735C2794DB}"/>
              </a:ext>
            </a:extLst>
          </p:cNvPr>
          <p:cNvSpPr/>
          <p:nvPr userDrawn="1"/>
        </p:nvSpPr>
        <p:spPr>
          <a:xfrm>
            <a:off x="0" y="1473035"/>
            <a:ext cx="12192000" cy="5384966"/>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dirty="0"/>
          </a:p>
        </p:txBody>
      </p:sp>
      <p:sp>
        <p:nvSpPr>
          <p:cNvPr id="26" name="object 7">
            <a:extLst>
              <a:ext uri="{FF2B5EF4-FFF2-40B4-BE49-F238E27FC236}">
                <a16:creationId xmlns:a16="http://schemas.microsoft.com/office/drawing/2014/main" xmlns="" id="{D6E06661-EB7F-9A4F-ABE0-E508C3AF0496}"/>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7" name="Текст 17">
            <a:extLst>
              <a:ext uri="{FF2B5EF4-FFF2-40B4-BE49-F238E27FC236}">
                <a16:creationId xmlns:a16="http://schemas.microsoft.com/office/drawing/2014/main" xmlns="" id="{BA39ABDA-F5E8-8E4A-9F54-A6F49EE67CC1}"/>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408594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1" cy="1325563"/>
          </a:xfrm>
          <a:prstGeom prst="rect">
            <a:avLst/>
          </a:prstGeom>
        </p:spPr>
        <p:txBody>
          <a:bodyPr/>
          <a:lstStyle/>
          <a:p>
            <a:r>
              <a:rPr lang="ru-RU"/>
              <a:t>Образец заголовка</a:t>
            </a:r>
            <a:endParaRPr lang="en-US" dirty="0"/>
          </a:p>
        </p:txBody>
      </p:sp>
      <p:sp>
        <p:nvSpPr>
          <p:cNvPr id="3" name="Content Placeholder 2"/>
          <p:cNvSpPr>
            <a:spLocks noGrp="1"/>
          </p:cNvSpPr>
          <p:nvPr>
            <p:ph idx="1"/>
          </p:nvPr>
        </p:nvSpPr>
        <p:spPr>
          <a:xfrm>
            <a:off x="838200" y="1825626"/>
            <a:ext cx="10515601" cy="435133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ru-RU"/>
          </a:p>
        </p:txBody>
      </p:sp>
      <p:sp>
        <p:nvSpPr>
          <p:cNvPr id="5" name="Footer Placeholder 4"/>
          <p:cNvSpPr>
            <a:spLocks noGrp="1"/>
          </p:cNvSpPr>
          <p:nvPr>
            <p:ph type="ftr" sz="quarter" idx="11"/>
          </p:nvPr>
        </p:nvSpPr>
        <p:spPr>
          <a:xfrm>
            <a:off x="4038601" y="6356351"/>
            <a:ext cx="4114801" cy="365125"/>
          </a:xfrm>
          <a:prstGeom prst="rect">
            <a:avLst/>
          </a:prstGeom>
        </p:spPr>
        <p:txBody>
          <a:bodyPr/>
          <a:lstStyle/>
          <a:p>
            <a:endParaRPr lang="ru-RU"/>
          </a:p>
        </p:txBody>
      </p:sp>
      <p:sp>
        <p:nvSpPr>
          <p:cNvPr id="6" name="Slide Number Placeholder 5"/>
          <p:cNvSpPr>
            <a:spLocks noGrp="1"/>
          </p:cNvSpPr>
          <p:nvPr>
            <p:ph type="sldNum" sz="quarter" idx="12"/>
          </p:nvPr>
        </p:nvSpPr>
        <p:spPr/>
        <p:txBody>
          <a:bodyPr/>
          <a:lstStyle/>
          <a:p>
            <a:fld id="{BA39D092-D52E-417B-8918-321E3BA890A9}" type="slidenum">
              <a:rPr lang="ru-RU" smtClean="0"/>
              <a:pPr/>
              <a:t>‹#›</a:t>
            </a:fld>
            <a:endParaRPr lang="ru-RU"/>
          </a:p>
        </p:txBody>
      </p:sp>
    </p:spTree>
    <p:extLst>
      <p:ext uri="{BB962C8B-B14F-4D97-AF65-F5344CB8AC3E}">
        <p14:creationId xmlns:p14="http://schemas.microsoft.com/office/powerpoint/2010/main" val="16684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9" y="-1"/>
            <a:ext cx="5532724" cy="6848977"/>
          </a:xfrm>
          <a:prstGeom prst="rect">
            <a:avLst/>
          </a:prstGeom>
        </p:spPr>
      </p:pic>
      <p:sp>
        <p:nvSpPr>
          <p:cNvPr id="12" name="object 6">
            <a:extLst>
              <a:ext uri="{FF2B5EF4-FFF2-40B4-BE49-F238E27FC236}">
                <a16:creationId xmlns:a16="http://schemas.microsoft.com/office/drawing/2014/main" xmlns="" id="{01840757-1A8F-8940-BE11-7CD26EE44EBD}"/>
              </a:ext>
            </a:extLst>
          </p:cNvPr>
          <p:cNvSpPr/>
          <p:nvPr userDrawn="1"/>
        </p:nvSpPr>
        <p:spPr>
          <a:xfrm>
            <a:off x="0" y="4380"/>
            <a:ext cx="553272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a16="http://schemas.microsoft.com/office/drawing/2014/main" xmlns="" id="{4F1E6446-080F-6744-BA0A-A2185B987FC3}"/>
              </a:ext>
            </a:extLst>
          </p:cNvPr>
          <p:cNvSpPr/>
          <p:nvPr userDrawn="1"/>
        </p:nvSpPr>
        <p:spPr>
          <a:xfrm>
            <a:off x="-395" y="9023"/>
            <a:ext cx="5545817" cy="1299364"/>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a16="http://schemas.microsoft.com/office/drawing/2014/main" xmlns="" id="{FF746D93-968B-0A4F-9742-5AFBFB36E8A1}"/>
              </a:ext>
            </a:extLst>
          </p:cNvPr>
          <p:cNvSpPr/>
          <p:nvPr userDrawn="1"/>
        </p:nvSpPr>
        <p:spPr>
          <a:xfrm>
            <a:off x="12698" y="5558636"/>
            <a:ext cx="553272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a16="http://schemas.microsoft.com/office/drawing/2014/main" xmlns=""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a16="http://schemas.microsoft.com/office/drawing/2014/main" xmlns="" id="{4964DB4B-B7EC-3D47-A179-1426679A7A13}"/>
              </a:ext>
            </a:extLst>
          </p:cNvPr>
          <p:cNvGrpSpPr/>
          <p:nvPr userDrawn="1"/>
        </p:nvGrpSpPr>
        <p:grpSpPr>
          <a:xfrm>
            <a:off x="11697890" y="5699624"/>
            <a:ext cx="494109" cy="499100"/>
            <a:chOff x="9699205" y="5186438"/>
            <a:chExt cx="440055" cy="444500"/>
          </a:xfrm>
        </p:grpSpPr>
        <p:sp>
          <p:nvSpPr>
            <p:cNvPr id="5" name="object 16">
              <a:extLst>
                <a:ext uri="{FF2B5EF4-FFF2-40B4-BE49-F238E27FC236}">
                  <a16:creationId xmlns:a16="http://schemas.microsoft.com/office/drawing/2014/main" xmlns=""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a16="http://schemas.microsoft.com/office/drawing/2014/main" xmlns=""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a16="http://schemas.microsoft.com/office/drawing/2014/main" xmlns="" id="{779541B8-14F7-6144-BB99-31217AC29512}"/>
              </a:ext>
            </a:extLst>
          </p:cNvPr>
          <p:cNvSpPr/>
          <p:nvPr userDrawn="1"/>
        </p:nvSpPr>
        <p:spPr>
          <a:xfrm>
            <a:off x="5087275" y="1308387"/>
            <a:ext cx="45907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a16="http://schemas.microsoft.com/office/drawing/2014/main" xmlns="" id="{10EB0EF1-D970-7241-BD5D-AE63BD22BB76}"/>
              </a:ext>
            </a:extLst>
          </p:cNvPr>
          <p:cNvPicPr>
            <a:picLocks noChangeAspect="1"/>
          </p:cNvPicPr>
          <p:nvPr userDrawn="1"/>
        </p:nvPicPr>
        <p:blipFill>
          <a:blip r:embed="rId5"/>
          <a:stretch>
            <a:fillRect/>
          </a:stretch>
        </p:blipFill>
        <p:spPr>
          <a:xfrm>
            <a:off x="651875" y="105218"/>
            <a:ext cx="917338" cy="1075891"/>
          </a:xfrm>
          <a:prstGeom prst="rect">
            <a:avLst/>
          </a:prstGeom>
        </p:spPr>
      </p:pic>
      <p:sp>
        <p:nvSpPr>
          <p:cNvPr id="22" name="TextBox 21">
            <a:extLst>
              <a:ext uri="{FF2B5EF4-FFF2-40B4-BE49-F238E27FC236}">
                <a16:creationId xmlns:a16="http://schemas.microsoft.com/office/drawing/2014/main" xmlns="" id="{C777D55F-3E95-904E-BFBB-D0759B65BA24}"/>
              </a:ext>
            </a:extLst>
          </p:cNvPr>
          <p:cNvSpPr txBox="1"/>
          <p:nvPr userDrawn="1"/>
        </p:nvSpPr>
        <p:spPr>
          <a:xfrm>
            <a:off x="1741233" y="457347"/>
            <a:ext cx="3831438" cy="523220"/>
          </a:xfrm>
          <a:prstGeom prst="rect">
            <a:avLst/>
          </a:prstGeom>
          <a:noFill/>
        </p:spPr>
        <p:txBody>
          <a:bodyPr wrap="square" rtlCol="0">
            <a:spAutoFit/>
          </a:bodyPr>
          <a:lstStyle/>
          <a:p>
            <a:pPr>
              <a:lnSpc>
                <a:spcPct val="100000"/>
              </a:lnSpc>
            </a:pPr>
            <a:r>
              <a:rPr lang="ru-RU" sz="1400" b="1" dirty="0">
                <a:solidFill>
                  <a:schemeClr val="bg1"/>
                </a:solidFill>
                <a:latin typeface="Arial" panose="020B0604020202020204" pitchFamily="34" charset="0"/>
                <a:cs typeface="Arial" panose="020B0604020202020204" pitchFamily="34" charset="0"/>
              </a:rPr>
              <a:t>ФЕДЕРАЛЬНАЯ СЛУЖБА</a:t>
            </a:r>
          </a:p>
          <a:p>
            <a:pPr>
              <a:lnSpc>
                <a:spcPct val="100000"/>
              </a:lnSpc>
            </a:pPr>
            <a:r>
              <a:rPr lang="ru-RU" sz="1400" b="1" dirty="0">
                <a:solidFill>
                  <a:schemeClr val="bg1"/>
                </a:solidFill>
                <a:latin typeface="Arial" panose="020B0604020202020204" pitchFamily="34" charset="0"/>
                <a:cs typeface="Arial" panose="020B0604020202020204" pitchFamily="34" charset="0"/>
              </a:rPr>
              <a:t>ГОСУДАРСТВЕННОЙ СТАТИСТИКИ</a:t>
            </a:r>
          </a:p>
        </p:txBody>
      </p:sp>
      <p:sp>
        <p:nvSpPr>
          <p:cNvPr id="25"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182972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Оглавление_2">
    <p:spTree>
      <p:nvGrpSpPr>
        <p:cNvPr id="1" name=""/>
        <p:cNvGrpSpPr/>
        <p:nvPr/>
      </p:nvGrpSpPr>
      <p:grpSpPr>
        <a:xfrm>
          <a:off x="0" y="0"/>
          <a:ext cx="0" cy="0"/>
          <a:chOff x="0" y="0"/>
          <a:chExt cx="0" cy="0"/>
        </a:xfrm>
      </p:grpSpPr>
      <p:sp>
        <p:nvSpPr>
          <p:cNvPr id="14" name="object 6"/>
          <p:cNvSpPr/>
          <p:nvPr userDrawn="1"/>
        </p:nvSpPr>
        <p:spPr>
          <a:xfrm>
            <a:off x="4964" y="5137"/>
            <a:ext cx="5557600" cy="6845833"/>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sz="2111"/>
          </a:p>
        </p:txBody>
      </p:sp>
      <p:sp>
        <p:nvSpPr>
          <p:cNvPr id="15" name="object 7"/>
          <p:cNvSpPr/>
          <p:nvPr userDrawn="1"/>
        </p:nvSpPr>
        <p:spPr>
          <a:xfrm>
            <a:off x="5086749" y="1410097"/>
            <a:ext cx="475816" cy="4035914"/>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sz="2111"/>
          </a:p>
        </p:txBody>
      </p:sp>
      <p:sp>
        <p:nvSpPr>
          <p:cNvPr id="3" name="Номер слайда 2">
            <a:extLst>
              <a:ext uri="{FF2B5EF4-FFF2-40B4-BE49-F238E27FC236}">
                <a16:creationId xmlns:a16="http://schemas.microsoft.com/office/drawing/2014/main" xmlns=""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sp>
        <p:nvSpPr>
          <p:cNvPr id="25"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990600" y="1400375"/>
            <a:ext cx="3937000"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grpSp>
        <p:nvGrpSpPr>
          <p:cNvPr id="2" name="Группа 1"/>
          <p:cNvGrpSpPr/>
          <p:nvPr userDrawn="1"/>
        </p:nvGrpSpPr>
        <p:grpSpPr>
          <a:xfrm>
            <a:off x="11697890" y="5699624"/>
            <a:ext cx="494109" cy="499100"/>
            <a:chOff x="11697890" y="5699624"/>
            <a:chExt cx="494109" cy="499100"/>
          </a:xfrm>
        </p:grpSpPr>
        <p:sp>
          <p:nvSpPr>
            <p:cNvPr id="24" name="object 16">
              <a:extLst>
                <a:ext uri="{FF2B5EF4-FFF2-40B4-BE49-F238E27FC236}">
                  <a16:creationId xmlns:a16="http://schemas.microsoft.com/office/drawing/2014/main" xmlns="" id="{9E747D6A-7EA4-7342-BF64-4108572BCA2F}"/>
                </a:ext>
              </a:extLst>
            </p:cNvPr>
            <p:cNvSpPr/>
            <p:nvPr/>
          </p:nvSpPr>
          <p:spPr>
            <a:xfrm>
              <a:off x="11697890" y="5699624"/>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6" name="object 17">
              <a:extLst>
                <a:ext uri="{FF2B5EF4-FFF2-40B4-BE49-F238E27FC236}">
                  <a16:creationId xmlns:a16="http://schemas.microsoft.com/office/drawing/2014/main" xmlns="" id="{2FD602E7-D3D4-E74F-A1CD-F4B66EB3A131}"/>
                </a:ext>
              </a:extLst>
            </p:cNvPr>
            <p:cNvSpPr/>
            <p:nvPr/>
          </p:nvSpPr>
          <p:spPr>
            <a:xfrm>
              <a:off x="11877612" y="5818578"/>
              <a:ext cx="153579" cy="288499"/>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88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бивочный слайд">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xmlns="" id="{D8863855-8BDF-4E45-809B-F11F7FD06B41}"/>
              </a:ext>
            </a:extLst>
          </p:cNvPr>
          <p:cNvSpPr/>
          <p:nvPr userDrawn="1"/>
        </p:nvSpPr>
        <p:spPr>
          <a:xfrm>
            <a:off x="-1" y="1894302"/>
            <a:ext cx="7035799" cy="3069396"/>
          </a:xfrm>
          <a:prstGeom prst="rect">
            <a:avLst/>
          </a:prstGeom>
          <a:gradFill flip="none" rotWithShape="1">
            <a:gsLst>
              <a:gs pos="3000">
                <a:schemeClr val="tx2">
                  <a:lumMod val="75000"/>
                </a:schemeClr>
              </a:gs>
              <a:gs pos="100000">
                <a:srgbClr val="0070DF"/>
              </a:gs>
            </a:gsLst>
            <a:lin ang="16200000" scaled="1"/>
            <a:tileRect/>
          </a:gradFill>
        </p:spPr>
        <p:txBody>
          <a:bodyPr wrap="square" lIns="0" tIns="0" rIns="0" bIns="0" rtlCol="0"/>
          <a:lstStyle/>
          <a:p>
            <a:endParaRPr/>
          </a:p>
        </p:txBody>
      </p:sp>
      <p:pic>
        <p:nvPicPr>
          <p:cNvPr id="5" name="Рисунок 4" descr="Изображение выглядит как внутренний, потолок, окно, стол&#10;&#10;Автоматически созданное описание">
            <a:extLst>
              <a:ext uri="{FF2B5EF4-FFF2-40B4-BE49-F238E27FC236}">
                <a16:creationId xmlns:a16="http://schemas.microsoft.com/office/drawing/2014/main" xmlns="" id="{DBF9D9E1-A88A-4140-990C-66A04C293CF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02" b="3491"/>
          <a:stretch/>
        </p:blipFill>
        <p:spPr>
          <a:xfrm>
            <a:off x="497237" y="779143"/>
            <a:ext cx="6084007" cy="5001525"/>
          </a:xfrm>
          <a:prstGeom prst="rect">
            <a:avLst/>
          </a:prstGeom>
        </p:spPr>
      </p:pic>
      <p:sp>
        <p:nvSpPr>
          <p:cNvPr id="6" name="object 3">
            <a:extLst>
              <a:ext uri="{FF2B5EF4-FFF2-40B4-BE49-F238E27FC236}">
                <a16:creationId xmlns:a16="http://schemas.microsoft.com/office/drawing/2014/main" xmlns="" id="{4DC73FA9-CFCC-4349-9EBF-D22E76F9EBCE}"/>
              </a:ext>
            </a:extLst>
          </p:cNvPr>
          <p:cNvSpPr/>
          <p:nvPr userDrawn="1"/>
        </p:nvSpPr>
        <p:spPr>
          <a:xfrm>
            <a:off x="497236" y="777912"/>
            <a:ext cx="6084007" cy="5001525"/>
          </a:xfrm>
          <a:prstGeom prst="rect">
            <a:avLst/>
          </a:prstGeom>
          <a:solidFill>
            <a:srgbClr val="0051B2">
              <a:alpha val="44000"/>
            </a:srgbClr>
          </a:solidFill>
        </p:spPr>
        <p:txBody>
          <a:bodyPr wrap="square" lIns="0" tIns="0" rIns="0" bIns="0" rtlCol="0"/>
          <a:lstStyle/>
          <a:p>
            <a:endParaRPr dirty="0"/>
          </a:p>
        </p:txBody>
      </p:sp>
      <p:pic>
        <p:nvPicPr>
          <p:cNvPr id="9" name="Рисунок 8">
            <a:extLst>
              <a:ext uri="{FF2B5EF4-FFF2-40B4-BE49-F238E27FC236}">
                <a16:creationId xmlns:a16="http://schemas.microsoft.com/office/drawing/2014/main" xmlns="" id="{2FD3DD10-149B-3C4C-814A-672DF381517F}"/>
              </a:ext>
            </a:extLst>
          </p:cNvPr>
          <p:cNvPicPr>
            <a:picLocks noChangeAspect="1"/>
          </p:cNvPicPr>
          <p:nvPr userDrawn="1"/>
        </p:nvPicPr>
        <p:blipFill>
          <a:blip r:embed="rId3"/>
          <a:stretch>
            <a:fillRect/>
          </a:stretch>
        </p:blipFill>
        <p:spPr>
          <a:xfrm>
            <a:off x="969871" y="3493453"/>
            <a:ext cx="5611369" cy="2340163"/>
          </a:xfrm>
          <a:prstGeom prst="rect">
            <a:avLst/>
          </a:prstGeom>
        </p:spPr>
      </p:pic>
      <p:cxnSp>
        <p:nvCxnSpPr>
          <p:cNvPr id="11" name="Прямая соединительная линия 10">
            <a:extLst>
              <a:ext uri="{FF2B5EF4-FFF2-40B4-BE49-F238E27FC236}">
                <a16:creationId xmlns:a16="http://schemas.microsoft.com/office/drawing/2014/main" xmlns="" id="{191EFDB1-31C8-A24D-B7A0-047D82885C57}"/>
              </a:ext>
            </a:extLst>
          </p:cNvPr>
          <p:cNvCxnSpPr>
            <a:cxnSpLocks/>
          </p:cNvCxnSpPr>
          <p:nvPr userDrawn="1"/>
        </p:nvCxnSpPr>
        <p:spPr>
          <a:xfrm>
            <a:off x="832990" y="839824"/>
            <a:ext cx="0" cy="4993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xmlns="" id="{9C8250D7-700B-E84D-8FE4-305D47C9E91B}"/>
              </a:ext>
            </a:extLst>
          </p:cNvPr>
          <p:cNvCxnSpPr>
            <a:cxnSpLocks/>
          </p:cNvCxnSpPr>
          <p:nvPr userDrawn="1"/>
        </p:nvCxnSpPr>
        <p:spPr>
          <a:xfrm>
            <a:off x="4429192" y="777912"/>
            <a:ext cx="0" cy="2703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xmlns="" id="{7E7D69D9-1F8F-FA49-A200-B39D17A9DE68}"/>
              </a:ext>
            </a:extLst>
          </p:cNvPr>
          <p:cNvCxnSpPr>
            <a:cxnSpLocks/>
          </p:cNvCxnSpPr>
          <p:nvPr userDrawn="1"/>
        </p:nvCxnSpPr>
        <p:spPr>
          <a:xfrm>
            <a:off x="2251618" y="2244553"/>
            <a:ext cx="0" cy="12489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a16="http://schemas.microsoft.com/office/drawing/2014/main" xmlns="" id="{C58F501F-69CE-BA47-A198-563B3F244258}"/>
              </a:ext>
            </a:extLst>
          </p:cNvPr>
          <p:cNvSpPr/>
          <p:nvPr userDrawn="1"/>
        </p:nvSpPr>
        <p:spPr>
          <a:xfrm>
            <a:off x="753018" y="48961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xmlns="" id="{B797CEC3-3C0E-BF40-A6EC-9734EEE77799}"/>
              </a:ext>
            </a:extLst>
          </p:cNvPr>
          <p:cNvSpPr/>
          <p:nvPr userDrawn="1"/>
        </p:nvSpPr>
        <p:spPr>
          <a:xfrm>
            <a:off x="2162718" y="34229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xmlns="" id="{84B4724E-B60A-954B-8A4E-FA9A7CE72886}"/>
              </a:ext>
            </a:extLst>
          </p:cNvPr>
          <p:cNvSpPr/>
          <p:nvPr userDrawn="1"/>
        </p:nvSpPr>
        <p:spPr>
          <a:xfrm>
            <a:off x="4347118" y="692494"/>
            <a:ext cx="170334"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екст 25">
            <a:extLst>
              <a:ext uri="{FF2B5EF4-FFF2-40B4-BE49-F238E27FC236}">
                <a16:creationId xmlns:a16="http://schemas.microsoft.com/office/drawing/2014/main" xmlns="" id="{041657FF-1B3C-C242-ADB0-148F6CA9EF76}"/>
              </a:ext>
            </a:extLst>
          </p:cNvPr>
          <p:cNvSpPr>
            <a:spLocks noGrp="1"/>
          </p:cNvSpPr>
          <p:nvPr>
            <p:ph type="body" sz="quarter" idx="10"/>
          </p:nvPr>
        </p:nvSpPr>
        <p:spPr>
          <a:xfrm>
            <a:off x="7291579" y="1801607"/>
            <a:ext cx="4272892" cy="3070225"/>
          </a:xfrm>
          <a:prstGeom prst="rect">
            <a:avLst/>
          </a:prstGeom>
        </p:spPr>
        <p:txBody>
          <a:bodyPr anchor="ctr" anchorCtr="0"/>
          <a:lstStyle>
            <a:lvl1pPr marL="0" indent="0">
              <a:lnSpc>
                <a:spcPts val="5200"/>
              </a:lnSpc>
              <a:buNone/>
              <a:defRPr sz="5000">
                <a:solidFill>
                  <a:srgbClr val="E1002B"/>
                </a:solidFill>
                <a:latin typeface="Arial" panose="020B0604020202020204" pitchFamily="34" charset="0"/>
                <a:cs typeface="Arial" panose="020B0604020202020204" pitchFamily="34" charset="0"/>
              </a:defRPr>
            </a:lvl1pPr>
          </a:lstStyle>
          <a:p>
            <a:pPr lvl="0"/>
            <a:endParaRPr lang="ru-RU" dirty="0"/>
          </a:p>
        </p:txBody>
      </p:sp>
      <p:sp>
        <p:nvSpPr>
          <p:cNvPr id="30" name="object 16">
            <a:extLst>
              <a:ext uri="{FF2B5EF4-FFF2-40B4-BE49-F238E27FC236}">
                <a16:creationId xmlns:a16="http://schemas.microsoft.com/office/drawing/2014/main" xmlns="" id="{60D482BB-06C7-7D43-A4B6-067B00C7448E}"/>
              </a:ext>
            </a:extLst>
          </p:cNvPr>
          <p:cNvSpPr/>
          <p:nvPr/>
        </p:nvSpPr>
        <p:spPr>
          <a:xfrm>
            <a:off x="7291579" y="5280337"/>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1" name="object 17">
            <a:extLst>
              <a:ext uri="{FF2B5EF4-FFF2-40B4-BE49-F238E27FC236}">
                <a16:creationId xmlns:a16="http://schemas.microsoft.com/office/drawing/2014/main" xmlns="" id="{DDF917D5-710B-2741-B703-C610905EA05E}"/>
              </a:ext>
            </a:extLst>
          </p:cNvPr>
          <p:cNvSpPr/>
          <p:nvPr/>
        </p:nvSpPr>
        <p:spPr>
          <a:xfrm>
            <a:off x="7471301" y="5399291"/>
            <a:ext cx="153579" cy="288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081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тбивочный слайд_2">
    <p:spTree>
      <p:nvGrpSpPr>
        <p:cNvPr id="1" name=""/>
        <p:cNvGrpSpPr/>
        <p:nvPr/>
      </p:nvGrpSpPr>
      <p:grpSpPr>
        <a:xfrm>
          <a:off x="0" y="0"/>
          <a:ext cx="0" cy="0"/>
          <a:chOff x="0" y="0"/>
          <a:chExt cx="0" cy="0"/>
        </a:xfrm>
      </p:grpSpPr>
      <p:pic>
        <p:nvPicPr>
          <p:cNvPr id="15" name="Рисунок 14" descr="Изображение выглядит как внутренний, сталь, сидит, большой&#10;&#10;Автоматически созданное описание">
            <a:extLst>
              <a:ext uri="{FF2B5EF4-FFF2-40B4-BE49-F238E27FC236}">
                <a16:creationId xmlns:a16="http://schemas.microsoft.com/office/drawing/2014/main" xmlns="" id="{59921AD6-BEED-C345-94DF-5CEF17415C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 r="-65" b="17728"/>
          <a:stretch/>
        </p:blipFill>
        <p:spPr>
          <a:xfrm>
            <a:off x="1" y="9644"/>
            <a:ext cx="12191999" cy="6863589"/>
          </a:xfrm>
          <a:prstGeom prst="rect">
            <a:avLst/>
          </a:prstGeom>
        </p:spPr>
      </p:pic>
      <p:sp>
        <p:nvSpPr>
          <p:cNvPr id="16" name="Прямоугольник 15">
            <a:extLst>
              <a:ext uri="{FF2B5EF4-FFF2-40B4-BE49-F238E27FC236}">
                <a16:creationId xmlns:a16="http://schemas.microsoft.com/office/drawing/2014/main" xmlns="" id="{D43F7883-713A-5147-9DF0-FE09901D61FC}"/>
              </a:ext>
            </a:extLst>
          </p:cNvPr>
          <p:cNvSpPr/>
          <p:nvPr userDrawn="1"/>
        </p:nvSpPr>
        <p:spPr>
          <a:xfrm>
            <a:off x="0" y="-1"/>
            <a:ext cx="12192000" cy="6882878"/>
          </a:xfrm>
          <a:prstGeom prst="rect">
            <a:avLst/>
          </a:prstGeom>
          <a:solidFill>
            <a:srgbClr val="0051B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25400">
                <a:solidFill>
                  <a:schemeClr val="bg1"/>
                </a:solidFill>
              </a:ln>
              <a:noFill/>
            </a:endParaRPr>
          </a:p>
        </p:txBody>
      </p:sp>
      <p:sp>
        <p:nvSpPr>
          <p:cNvPr id="17" name="Полилиния 16">
            <a:extLst>
              <a:ext uri="{FF2B5EF4-FFF2-40B4-BE49-F238E27FC236}">
                <a16:creationId xmlns:a16="http://schemas.microsoft.com/office/drawing/2014/main" xmlns="" id="{27816AD4-2F7A-1A4B-81F5-AB004BF47F0F}"/>
              </a:ext>
            </a:extLst>
          </p:cNvPr>
          <p:cNvSpPr/>
          <p:nvPr userDrawn="1"/>
        </p:nvSpPr>
        <p:spPr>
          <a:xfrm>
            <a:off x="159532" y="1777703"/>
            <a:ext cx="3573395" cy="2497487"/>
          </a:xfrm>
          <a:custGeom>
            <a:avLst/>
            <a:gdLst>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66570"/>
              <a:gd name="connsiteY0" fmla="*/ 0 h 1059877"/>
              <a:gd name="connsiteX1" fmla="*/ 1041400 w 1166570"/>
              <a:gd name="connsiteY1" fmla="*/ 977900 h 1059877"/>
              <a:gd name="connsiteX2" fmla="*/ 1147797 w 1166570"/>
              <a:gd name="connsiteY2" fmla="*/ 1004469 h 1059877"/>
              <a:gd name="connsiteX0" fmla="*/ 0 w 1210622"/>
              <a:gd name="connsiteY0" fmla="*/ 0 h 1014511"/>
              <a:gd name="connsiteX1" fmla="*/ 1041400 w 1210622"/>
              <a:gd name="connsiteY1" fmla="*/ 977900 h 1014511"/>
              <a:gd name="connsiteX2" fmla="*/ 1208391 w 1210622"/>
              <a:gd name="connsiteY2" fmla="*/ 822778 h 1014511"/>
            </a:gdLst>
            <a:ahLst/>
            <a:cxnLst>
              <a:cxn ang="0">
                <a:pos x="connsiteX0" y="connsiteY0"/>
              </a:cxn>
              <a:cxn ang="0">
                <a:pos x="connsiteX1" y="connsiteY1"/>
              </a:cxn>
              <a:cxn ang="0">
                <a:pos x="connsiteX2" y="connsiteY2"/>
              </a:cxn>
            </a:cxnLst>
            <a:rect l="l" t="t" r="r" b="b"/>
            <a:pathLst>
              <a:path w="1210622" h="1014511">
                <a:moveTo>
                  <a:pt x="0" y="0"/>
                </a:moveTo>
                <a:cubicBezTo>
                  <a:pt x="334509" y="425357"/>
                  <a:pt x="840002" y="840770"/>
                  <a:pt x="1041400" y="977900"/>
                </a:cubicBezTo>
                <a:cubicBezTo>
                  <a:pt x="1242799" y="1115030"/>
                  <a:pt x="1208391" y="822778"/>
                  <a:pt x="1208391" y="822778"/>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5400">
                <a:solidFill>
                  <a:schemeClr val="bg1"/>
                </a:solidFill>
              </a:ln>
              <a:noFill/>
            </a:endParaRPr>
          </a:p>
        </p:txBody>
      </p:sp>
      <p:sp>
        <p:nvSpPr>
          <p:cNvPr id="18" name="Прямоугольник 17">
            <a:extLst>
              <a:ext uri="{FF2B5EF4-FFF2-40B4-BE49-F238E27FC236}">
                <a16:creationId xmlns:a16="http://schemas.microsoft.com/office/drawing/2014/main" xmlns="" id="{39383B72-B490-E848-B1D5-D41FF1EA31E0}"/>
              </a:ext>
            </a:extLst>
          </p:cNvPr>
          <p:cNvSpPr/>
          <p:nvPr userDrawn="1"/>
        </p:nvSpPr>
        <p:spPr>
          <a:xfrm>
            <a:off x="2596056" y="4146622"/>
            <a:ext cx="6096000" cy="702308"/>
          </a:xfrm>
          <a:prstGeom prst="rect">
            <a:avLst/>
          </a:prstGeom>
        </p:spPr>
        <p:txBody>
          <a:bodyPr wrap="square">
            <a:spAutoFit/>
          </a:bodyPr>
          <a:lstStyle/>
          <a:p>
            <a:pPr marL="12700" marR="5080" indent="158115" algn="ctr">
              <a:lnSpc>
                <a:spcPct val="114799"/>
              </a:lnSpc>
              <a:spcBef>
                <a:spcPts val="100"/>
              </a:spcBef>
            </a:pPr>
            <a:r>
              <a:rPr lang="ru-RU" dirty="0">
                <a:solidFill>
                  <a:srgbClr val="FFFFFF"/>
                </a:solidFill>
                <a:latin typeface="Arial"/>
                <a:cs typeface="Arial"/>
              </a:rPr>
              <a:t>ОБЩЕСИ</a:t>
            </a:r>
            <a:r>
              <a:rPr lang="ru-RU" spc="-45" dirty="0">
                <a:solidFill>
                  <a:srgbClr val="FFFFFF"/>
                </a:solidFill>
                <a:latin typeface="Arial"/>
                <a:cs typeface="Arial"/>
              </a:rPr>
              <a:t>С</a:t>
            </a:r>
            <a:r>
              <a:rPr lang="ru-RU" dirty="0">
                <a:solidFill>
                  <a:srgbClr val="FFFFFF"/>
                </a:solidFill>
                <a:latin typeface="Arial"/>
                <a:cs typeface="Arial"/>
              </a:rPr>
              <a:t>ТЕМНЫЕ</a:t>
            </a:r>
            <a:br>
              <a:rPr lang="ru-RU" dirty="0">
                <a:solidFill>
                  <a:srgbClr val="FFFFFF"/>
                </a:solidFill>
                <a:latin typeface="Arial"/>
                <a:cs typeface="Arial"/>
              </a:rPr>
            </a:br>
            <a:r>
              <a:rPr lang="ru-RU" spc="-10" dirty="0">
                <a:solidFill>
                  <a:srgbClr val="FFFFFF"/>
                </a:solidFill>
                <a:latin typeface="Arial"/>
                <a:cs typeface="Arial"/>
              </a:rPr>
              <a:t>ВЫВОДЫ</a:t>
            </a:r>
            <a:endParaRPr lang="ru-RU" dirty="0">
              <a:latin typeface="Arial"/>
              <a:cs typeface="Arial"/>
            </a:endParaRPr>
          </a:p>
        </p:txBody>
      </p:sp>
      <p:cxnSp>
        <p:nvCxnSpPr>
          <p:cNvPr id="24" name="Прямая соединительная линия 23">
            <a:extLst>
              <a:ext uri="{FF2B5EF4-FFF2-40B4-BE49-F238E27FC236}">
                <a16:creationId xmlns:a16="http://schemas.microsoft.com/office/drawing/2014/main" xmlns="" id="{8FF6D7FD-8288-3843-B63E-027C7449309A}"/>
              </a:ext>
            </a:extLst>
          </p:cNvPr>
          <p:cNvCxnSpPr>
            <a:cxnSpLocks/>
          </p:cNvCxnSpPr>
          <p:nvPr userDrawn="1"/>
        </p:nvCxnSpPr>
        <p:spPr>
          <a:xfrm>
            <a:off x="2625880" y="388471"/>
            <a:ext cx="914100" cy="1813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a16="http://schemas.microsoft.com/office/drawing/2014/main" xmlns="" id="{08AFF63D-7402-AE48-BC81-B45339A276A5}"/>
              </a:ext>
            </a:extLst>
          </p:cNvPr>
          <p:cNvSpPr/>
          <p:nvPr userDrawn="1"/>
        </p:nvSpPr>
        <p:spPr>
          <a:xfrm>
            <a:off x="3459152" y="9022"/>
            <a:ext cx="5273696" cy="68738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a16="http://schemas.microsoft.com/office/drawing/2014/main" xmlns="" id="{C083EA45-9922-BB44-BCEE-4B899446618B}"/>
              </a:ext>
            </a:extLst>
          </p:cNvPr>
          <p:cNvSpPr/>
          <p:nvPr userDrawn="1"/>
        </p:nvSpPr>
        <p:spPr>
          <a:xfrm>
            <a:off x="3459151" y="5855917"/>
            <a:ext cx="5273698" cy="1035983"/>
          </a:xfrm>
          <a:custGeom>
            <a:avLst/>
            <a:gdLst/>
            <a:ahLst/>
            <a:cxnLst/>
            <a:rect l="l" t="t" r="r" b="b"/>
            <a:pathLst>
              <a:path w="4334509" h="798829">
                <a:moveTo>
                  <a:pt x="4334027" y="798207"/>
                </a:moveTo>
                <a:lnTo>
                  <a:pt x="0" y="798207"/>
                </a:lnTo>
                <a:lnTo>
                  <a:pt x="0" y="0"/>
                </a:lnTo>
                <a:lnTo>
                  <a:pt x="4334027" y="0"/>
                </a:lnTo>
                <a:lnTo>
                  <a:pt x="4334027" y="798207"/>
                </a:lnTo>
                <a:close/>
              </a:path>
            </a:pathLst>
          </a:custGeom>
          <a:solidFill>
            <a:srgbClr val="000000">
              <a:alpha val="11997"/>
            </a:srgbClr>
          </a:solidFill>
        </p:spPr>
        <p:txBody>
          <a:bodyPr wrap="square" lIns="0" tIns="0" rIns="0" bIns="0" rtlCol="0"/>
          <a:lstStyle/>
          <a:p>
            <a:endParaRPr/>
          </a:p>
        </p:txBody>
      </p:sp>
      <p:cxnSp>
        <p:nvCxnSpPr>
          <p:cNvPr id="34" name="Прямая соединительная линия 33">
            <a:extLst>
              <a:ext uri="{FF2B5EF4-FFF2-40B4-BE49-F238E27FC236}">
                <a16:creationId xmlns:a16="http://schemas.microsoft.com/office/drawing/2014/main" xmlns="" id="{1E08F11E-8EEB-1D44-AD0C-51B95556E29A}"/>
              </a:ext>
            </a:extLst>
          </p:cNvPr>
          <p:cNvCxnSpPr>
            <a:cxnSpLocks/>
          </p:cNvCxnSpPr>
          <p:nvPr userDrawn="1"/>
        </p:nvCxnSpPr>
        <p:spPr>
          <a:xfrm>
            <a:off x="3498847" y="5855917"/>
            <a:ext cx="8640478"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a16="http://schemas.microsoft.com/office/drawing/2014/main" xmlns="" id="{B26E0C0E-E435-EF4C-B6F6-E5A05B9C2D21}"/>
              </a:ext>
            </a:extLst>
          </p:cNvPr>
          <p:cNvSpPr/>
          <p:nvPr userDrawn="1"/>
        </p:nvSpPr>
        <p:spPr>
          <a:xfrm>
            <a:off x="3344736" y="5745268"/>
            <a:ext cx="224091" cy="21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a:extLst>
              <a:ext uri="{FF2B5EF4-FFF2-40B4-BE49-F238E27FC236}">
                <a16:creationId xmlns:a16="http://schemas.microsoft.com/office/drawing/2014/main" xmlns="" id="{7352D735-099C-744C-96AC-5B86CFEC2848}"/>
              </a:ext>
            </a:extLst>
          </p:cNvPr>
          <p:cNvCxnSpPr>
            <a:cxnSpLocks/>
          </p:cNvCxnSpPr>
          <p:nvPr userDrawn="1"/>
        </p:nvCxnSpPr>
        <p:spPr>
          <a:xfrm>
            <a:off x="3459152" y="9022"/>
            <a:ext cx="0" cy="684897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Оглавление без нумерации">
    <p:spTree>
      <p:nvGrpSpPr>
        <p:cNvPr id="1" name=""/>
        <p:cNvGrpSpPr/>
        <p:nvPr/>
      </p:nvGrpSpPr>
      <p:grpSpPr>
        <a:xfrm>
          <a:off x="0" y="0"/>
          <a:ext cx="0" cy="0"/>
          <a:chOff x="0" y="0"/>
          <a:chExt cx="0" cy="0"/>
        </a:xfrm>
      </p:grpSpPr>
      <p:sp>
        <p:nvSpPr>
          <p:cNvPr id="11" name="Текст 24">
            <a:extLst>
              <a:ext uri="{FF2B5EF4-FFF2-40B4-BE49-F238E27FC236}">
                <a16:creationId xmlns:a16="http://schemas.microsoft.com/office/drawing/2014/main" xmlns="" id="{2A1C713C-8FE8-6D4A-9875-A226598F0C59}"/>
              </a:ext>
            </a:extLst>
          </p:cNvPr>
          <p:cNvSpPr>
            <a:spLocks noGrp="1"/>
          </p:cNvSpPr>
          <p:nvPr>
            <p:ph type="body" sz="quarter" idx="11"/>
          </p:nvPr>
        </p:nvSpPr>
        <p:spPr>
          <a:xfrm>
            <a:off x="604593" y="1742156"/>
            <a:ext cx="4510332" cy="3373689"/>
          </a:xfrm>
          <a:prstGeom prst="rect">
            <a:avLst/>
          </a:prstGeom>
        </p:spPr>
        <p:txBody>
          <a:bodyPr lIns="0" tIns="0" anchor="ctr" anchorCtr="0"/>
          <a:lstStyle>
            <a:lvl1pPr marL="12700" marR="5080" indent="0" algn="l" defTabSz="914400" rtl="0" eaLnBrk="1" latinLnBrk="0" hangingPunct="1">
              <a:spcBef>
                <a:spcPts val="905"/>
              </a:spcBef>
              <a:buNone/>
              <a:defRPr lang="ru-RU" sz="4800" kern="1200" spc="-25" dirty="0">
                <a:solidFill>
                  <a:srgbClr val="999999"/>
                </a:solidFill>
                <a:latin typeface="Arial"/>
                <a:ea typeface="+mn-ea"/>
                <a:cs typeface="Arial"/>
              </a:defRPr>
            </a:lvl1pPr>
          </a:lstStyle>
          <a:p>
            <a:pPr lvl="0"/>
            <a:endParaRPr lang="ru-RU" dirty="0"/>
          </a:p>
        </p:txBody>
      </p:sp>
      <p:sp>
        <p:nvSpPr>
          <p:cNvPr id="4" name="object 3">
            <a:extLst>
              <a:ext uri="{FF2B5EF4-FFF2-40B4-BE49-F238E27FC236}">
                <a16:creationId xmlns:a16="http://schemas.microsoft.com/office/drawing/2014/main" xmlns="" id="{57BA722A-E58D-664F-9B1F-48BC983F82E0}"/>
              </a:ext>
            </a:extLst>
          </p:cNvPr>
          <p:cNvSpPr/>
          <p:nvPr userDrawn="1"/>
        </p:nvSpPr>
        <p:spPr>
          <a:xfrm>
            <a:off x="0" y="1742156"/>
            <a:ext cx="405130" cy="3373689"/>
          </a:xfrm>
          <a:custGeom>
            <a:avLst/>
            <a:gdLst/>
            <a:ahLst/>
            <a:cxnLst/>
            <a:rect l="l" t="t" r="r" b="b"/>
            <a:pathLst>
              <a:path w="405130" h="2159635">
                <a:moveTo>
                  <a:pt x="404825" y="2159050"/>
                </a:moveTo>
                <a:lnTo>
                  <a:pt x="0" y="2159050"/>
                </a:lnTo>
                <a:lnTo>
                  <a:pt x="0" y="0"/>
                </a:lnTo>
                <a:lnTo>
                  <a:pt x="404825" y="0"/>
                </a:lnTo>
                <a:lnTo>
                  <a:pt x="404825" y="2159050"/>
                </a:lnTo>
                <a:close/>
              </a:path>
            </a:pathLst>
          </a:custGeom>
          <a:solidFill>
            <a:srgbClr val="E1002B"/>
          </a:solidFill>
        </p:spPr>
        <p:txBody>
          <a:bodyPr wrap="square" lIns="0" tIns="0" rIns="0" bIns="0" rtlCol="0"/>
          <a:lstStyle/>
          <a:p>
            <a:endParaRPr/>
          </a:p>
        </p:txBody>
      </p:sp>
      <p:sp>
        <p:nvSpPr>
          <p:cNvPr id="5" name="object 2">
            <a:extLst>
              <a:ext uri="{FF2B5EF4-FFF2-40B4-BE49-F238E27FC236}">
                <a16:creationId xmlns:a16="http://schemas.microsoft.com/office/drawing/2014/main" xmlns="" id="{3AB69561-8020-AB4B-A6D9-CC282A28B422}"/>
              </a:ext>
            </a:extLst>
          </p:cNvPr>
          <p:cNvSpPr/>
          <p:nvPr userDrawn="1"/>
        </p:nvSpPr>
        <p:spPr>
          <a:xfrm>
            <a:off x="6235700" y="-1"/>
            <a:ext cx="1094663" cy="6858000"/>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a:p>
        </p:txBody>
      </p:sp>
      <p:sp>
        <p:nvSpPr>
          <p:cNvPr id="7" name="object 16">
            <a:extLst>
              <a:ext uri="{FF2B5EF4-FFF2-40B4-BE49-F238E27FC236}">
                <a16:creationId xmlns:a16="http://schemas.microsoft.com/office/drawing/2014/main" xmlns="" id="{00D0B8EF-F7C1-F24A-B60A-5A84B8C63C08}"/>
              </a:ext>
            </a:extLst>
          </p:cNvPr>
          <p:cNvSpPr/>
          <p:nvPr/>
        </p:nvSpPr>
        <p:spPr>
          <a:xfrm>
            <a:off x="5462192" y="4900159"/>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8" name="object 17">
            <a:extLst>
              <a:ext uri="{FF2B5EF4-FFF2-40B4-BE49-F238E27FC236}">
                <a16:creationId xmlns:a16="http://schemas.microsoft.com/office/drawing/2014/main" xmlns="" id="{98ED11CC-7038-B341-89A6-A00AF6E52873}"/>
              </a:ext>
            </a:extLst>
          </p:cNvPr>
          <p:cNvSpPr/>
          <p:nvPr/>
        </p:nvSpPr>
        <p:spPr>
          <a:xfrm>
            <a:off x="5641914" y="5019113"/>
            <a:ext cx="153579" cy="288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1126517"/>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userDrawn="1"/>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5" name="object 7">
            <a:extLst>
              <a:ext uri="{FF2B5EF4-FFF2-40B4-BE49-F238E27FC236}">
                <a16:creationId xmlns:a16="http://schemas.microsoft.com/office/drawing/2014/main" xmlns="" id="{6BCF7F52-C500-194A-8FDB-1C45B1890E62}"/>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xmlns="" id="{505DA8AD-1619-444D-90B9-AB4F90627F8F}"/>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a16="http://schemas.microsoft.com/office/drawing/2014/main" xmlns="" id="{C6912CD2-630D-9145-8B0C-4EAAD953FCA4}"/>
              </a:ext>
            </a:extLst>
          </p:cNvPr>
          <p:cNvSpPr/>
          <p:nvPr/>
        </p:nvSpPr>
        <p:spPr>
          <a:xfrm>
            <a:off x="1362896"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a16="http://schemas.microsoft.com/office/drawing/2014/main" xmlns="" id="{15DB779B-12D8-0C4A-8B31-D54A79C87DA9}"/>
              </a:ext>
            </a:extLst>
          </p:cNvPr>
          <p:cNvSpPr/>
          <p:nvPr/>
        </p:nvSpPr>
        <p:spPr>
          <a:xfrm>
            <a:off x="1272564"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a16="http://schemas.microsoft.com/office/drawing/2014/main" xmlns="" id="{1630BC1B-B261-2F4A-A4A4-9E4033137F42}"/>
              </a:ext>
            </a:extLst>
          </p:cNvPr>
          <p:cNvSpPr/>
          <p:nvPr/>
        </p:nvSpPr>
        <p:spPr>
          <a:xfrm>
            <a:off x="4731129"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a16="http://schemas.microsoft.com/office/drawing/2014/main" xmlns="" id="{FC5FEC04-B725-D14D-96DE-9103E05EC84B}"/>
              </a:ext>
            </a:extLst>
          </p:cNvPr>
          <p:cNvSpPr/>
          <p:nvPr/>
        </p:nvSpPr>
        <p:spPr>
          <a:xfrm>
            <a:off x="4640797"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7" name="object 2">
            <a:extLst>
              <a:ext uri="{FF2B5EF4-FFF2-40B4-BE49-F238E27FC236}">
                <a16:creationId xmlns:a16="http://schemas.microsoft.com/office/drawing/2014/main" xmlns="" id="{C7F82BF4-97FF-FC48-95FF-6731C19E8700}"/>
              </a:ext>
            </a:extLst>
          </p:cNvPr>
          <p:cNvSpPr/>
          <p:nvPr/>
        </p:nvSpPr>
        <p:spPr>
          <a:xfrm>
            <a:off x="8099363" y="1701621"/>
            <a:ext cx="3079261"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8" name="object 16">
            <a:extLst>
              <a:ext uri="{FF2B5EF4-FFF2-40B4-BE49-F238E27FC236}">
                <a16:creationId xmlns:a16="http://schemas.microsoft.com/office/drawing/2014/main" xmlns="" id="{4332BE53-4724-1243-B3E3-91DD9C15C72D}"/>
              </a:ext>
            </a:extLst>
          </p:cNvPr>
          <p:cNvSpPr/>
          <p:nvPr/>
        </p:nvSpPr>
        <p:spPr>
          <a:xfrm>
            <a:off x="8009031" y="2109456"/>
            <a:ext cx="3259924"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6002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49911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4" name="Текст 4">
            <a:extLst>
              <a:ext uri="{FF2B5EF4-FFF2-40B4-BE49-F238E27FC236}">
                <a16:creationId xmlns:a16="http://schemas.microsoft.com/office/drawing/2014/main" xmlns="" id="{EAF7FE5E-C8C1-E64E-A6DD-18826DFE6AED}"/>
              </a:ext>
            </a:extLst>
          </p:cNvPr>
          <p:cNvSpPr>
            <a:spLocks noGrp="1"/>
          </p:cNvSpPr>
          <p:nvPr userDrawn="1">
            <p:ph type="body" sz="quarter" idx="14"/>
          </p:nvPr>
        </p:nvSpPr>
        <p:spPr>
          <a:xfrm>
            <a:off x="8343900" y="3031457"/>
            <a:ext cx="2557682"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a16="http://schemas.microsoft.com/office/drawing/2014/main" xmlns="" id="{EAF7FE5E-C8C1-E64E-A6DD-18826DFE6AED}"/>
              </a:ext>
            </a:extLst>
          </p:cNvPr>
          <p:cNvSpPr>
            <a:spLocks noGrp="1"/>
          </p:cNvSpPr>
          <p:nvPr userDrawn="1">
            <p:ph type="body" sz="quarter" idx="15"/>
          </p:nvPr>
        </p:nvSpPr>
        <p:spPr>
          <a:xfrm>
            <a:off x="142643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a16="http://schemas.microsoft.com/office/drawing/2014/main" xmlns="" id="{EAF7FE5E-C8C1-E64E-A6DD-18826DFE6AED}"/>
              </a:ext>
            </a:extLst>
          </p:cNvPr>
          <p:cNvSpPr>
            <a:spLocks noGrp="1"/>
          </p:cNvSpPr>
          <p:nvPr userDrawn="1">
            <p:ph type="body" sz="quarter" idx="16"/>
          </p:nvPr>
        </p:nvSpPr>
        <p:spPr>
          <a:xfrm>
            <a:off x="4782967"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7" name="Текст 4">
            <a:extLst>
              <a:ext uri="{FF2B5EF4-FFF2-40B4-BE49-F238E27FC236}">
                <a16:creationId xmlns:a16="http://schemas.microsoft.com/office/drawing/2014/main" xmlns="" id="{EAF7FE5E-C8C1-E64E-A6DD-18826DFE6AED}"/>
              </a:ext>
            </a:extLst>
          </p:cNvPr>
          <p:cNvSpPr>
            <a:spLocks noGrp="1"/>
          </p:cNvSpPr>
          <p:nvPr userDrawn="1">
            <p:ph type="body" sz="quarter" idx="17"/>
          </p:nvPr>
        </p:nvSpPr>
        <p:spPr>
          <a:xfrm>
            <a:off x="8166038" y="2231357"/>
            <a:ext cx="2960421"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1195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кст в одну колонку">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8310783"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0" name="Прямоугольник 9"/>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459559"/>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в две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xmlns="" id="{8E62C042-4EA4-314F-8837-7915700A0693}"/>
              </a:ext>
            </a:extLst>
          </p:cNvPr>
          <p:cNvSpPr txBox="1"/>
          <p:nvPr/>
        </p:nvSpPr>
        <p:spPr>
          <a:xfrm>
            <a:off x="358565" y="118434"/>
            <a:ext cx="1048822" cy="292151"/>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334286"/>
                </a:solidFill>
                <a:latin typeface="Arial"/>
                <a:cs typeface="Arial"/>
              </a:rPr>
              <a:t>РОССТАТ</a:t>
            </a:r>
            <a:endParaRPr sz="1500" dirty="0">
              <a:latin typeface="Arial"/>
              <a:cs typeface="Arial"/>
            </a:endParaRPr>
          </a:p>
        </p:txBody>
      </p:sp>
      <p:sp>
        <p:nvSpPr>
          <p:cNvPr id="12" name="object 13">
            <a:extLst>
              <a:ext uri="{FF2B5EF4-FFF2-40B4-BE49-F238E27FC236}">
                <a16:creationId xmlns:a16="http://schemas.microsoft.com/office/drawing/2014/main" xmlns="" id="{978D5EB5-026B-2249-A8D4-5B5D2223AD6E}"/>
              </a:ext>
            </a:extLst>
          </p:cNvPr>
          <p:cNvSpPr/>
          <p:nvPr/>
        </p:nvSpPr>
        <p:spPr>
          <a:xfrm>
            <a:off x="373245" y="-1"/>
            <a:ext cx="11480069"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xmlns="" id="{589F21BF-0ECE-1B45-A099-F5B6E92C16A7}"/>
              </a:ext>
            </a:extLst>
          </p:cNvPr>
          <p:cNvSpPr>
            <a:spLocks noGrp="1"/>
          </p:cNvSpPr>
          <p:nvPr userDrawn="1">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
        <p:nvSpPr>
          <p:cNvPr id="16" name="object 7">
            <a:extLst>
              <a:ext uri="{FF2B5EF4-FFF2-40B4-BE49-F238E27FC236}">
                <a16:creationId xmlns:a16="http://schemas.microsoft.com/office/drawing/2014/main" xmlns="" id="{5C608B83-A2F2-ED49-8A9B-1801A540551C}"/>
              </a:ext>
            </a:extLst>
          </p:cNvPr>
          <p:cNvSpPr/>
          <p:nvPr userDrawn="1"/>
        </p:nvSpPr>
        <p:spPr>
          <a:xfrm>
            <a:off x="0" y="649854"/>
            <a:ext cx="219919"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xmlns="" id="{72C1670E-B5AF-C246-8209-DB0091245A2E}"/>
              </a:ext>
            </a:extLst>
          </p:cNvPr>
          <p:cNvSpPr>
            <a:spLocks noGrp="1"/>
          </p:cNvSpPr>
          <p:nvPr userDrawn="1">
            <p:ph type="body" sz="quarter" idx="10" hasCustomPrompt="1"/>
          </p:nvPr>
        </p:nvSpPr>
        <p:spPr>
          <a:xfrm>
            <a:off x="292220" y="536137"/>
            <a:ext cx="261323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xmlns="" id="{EAF7FE5E-C8C1-E64E-A6DD-18826DFE6AED}"/>
              </a:ext>
            </a:extLst>
          </p:cNvPr>
          <p:cNvSpPr>
            <a:spLocks noGrp="1"/>
          </p:cNvSpPr>
          <p:nvPr userDrawn="1">
            <p:ph type="body" sz="quarter" idx="12"/>
          </p:nvPr>
        </p:nvSpPr>
        <p:spPr>
          <a:xfrm>
            <a:off x="1000124" y="1687112"/>
            <a:ext cx="5181601"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9" name="Текст 4">
            <a:extLst>
              <a:ext uri="{FF2B5EF4-FFF2-40B4-BE49-F238E27FC236}">
                <a16:creationId xmlns:a16="http://schemas.microsoft.com/office/drawing/2014/main" xmlns="" id="{EAF7FE5E-C8C1-E64E-A6DD-18826DFE6AED}"/>
              </a:ext>
            </a:extLst>
          </p:cNvPr>
          <p:cNvSpPr>
            <a:spLocks noGrp="1"/>
          </p:cNvSpPr>
          <p:nvPr userDrawn="1">
            <p:ph type="body" sz="quarter" idx="13"/>
          </p:nvPr>
        </p:nvSpPr>
        <p:spPr>
          <a:xfrm>
            <a:off x="6438901" y="1687112"/>
            <a:ext cx="5258990"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1" name="Прямоугольник 10"/>
          <p:cNvSpPr/>
          <p:nvPr userDrawn="1"/>
        </p:nvSpPr>
        <p:spPr>
          <a:xfrm>
            <a:off x="0" y="1621784"/>
            <a:ext cx="219919"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5829523"/>
      </p:ext>
    </p:extLst>
  </p:cSld>
  <p:clrMapOvr>
    <a:masterClrMapping/>
  </p:clrMapOvr>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Номер слайда 5">
            <a:extLst>
              <a:ext uri="{FF2B5EF4-FFF2-40B4-BE49-F238E27FC236}">
                <a16:creationId xmlns:a16="http://schemas.microsoft.com/office/drawing/2014/main" xmlns="" id="{34C9F204-1BDB-7848-90C8-213C0F4EBF36}"/>
              </a:ext>
            </a:extLst>
          </p:cNvPr>
          <p:cNvSpPr>
            <a:spLocks noGrp="1"/>
          </p:cNvSpPr>
          <p:nvPr>
            <p:ph type="sldNum" sz="quarter" idx="4"/>
          </p:nvPr>
        </p:nvSpPr>
        <p:spPr>
          <a:xfrm>
            <a:off x="9310907" y="6355682"/>
            <a:ext cx="2743200"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41B81EEA-DF2A-1C47-9781-44818CAE4220}" type="slidenum">
              <a:rPr lang="ru-RU" smtClean="0"/>
              <a:pPr/>
              <a:t>‹#›</a:t>
            </a:fld>
            <a:endParaRPr lang="ru-RU"/>
          </a:p>
        </p:txBody>
      </p:sp>
    </p:spTree>
    <p:extLst>
      <p:ext uri="{BB962C8B-B14F-4D97-AF65-F5344CB8AC3E}">
        <p14:creationId xmlns:p14="http://schemas.microsoft.com/office/powerpoint/2010/main" val="2076459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6" r:id="rId3"/>
    <p:sldLayoutId id="2147483657" r:id="rId4"/>
    <p:sldLayoutId id="2147483660" r:id="rId5"/>
    <p:sldLayoutId id="2147483661" r:id="rId6"/>
    <p:sldLayoutId id="2147483665" r:id="rId7"/>
    <p:sldLayoutId id="2147483667" r:id="rId8"/>
    <p:sldLayoutId id="2147483662" r:id="rId9"/>
    <p:sldLayoutId id="2147483649" r:id="rId10"/>
    <p:sldLayoutId id="2147483656" r:id="rId11"/>
    <p:sldLayoutId id="2147483653" r:id="rId12"/>
    <p:sldLayoutId id="2147483654" r:id="rId13"/>
    <p:sldLayoutId id="2147483655" r:id="rId14"/>
    <p:sldLayoutId id="2147483668" r:id="rId15"/>
    <p:sldLayoutId id="2147483669" r:id="rId16"/>
    <p:sldLayoutId id="2147483650" r:id="rId17"/>
    <p:sldLayoutId id="2147483651" r:id="rId18"/>
    <p:sldLayoutId id="2147483670"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33E7B6DD529722622844D6F9EBC8DBA03B3FAEDA9118A1613233FFF35FCD6ECFCAED66496D73EC2Di9vDO" TargetMode="External"/><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sz="quarter" idx="10"/>
          </p:nvPr>
        </p:nvSpPr>
        <p:spPr>
          <a:xfrm>
            <a:off x="4013859" y="3485072"/>
            <a:ext cx="8075221" cy="1338828"/>
          </a:xfrm>
        </p:spPr>
        <p:txBody>
          <a:bodyPr/>
          <a:lstStyle/>
          <a:p>
            <a:pPr algn="ctr">
              <a:spcBef>
                <a:spcPts val="0"/>
              </a:spcBef>
            </a:pPr>
            <a:r>
              <a:rPr lang="ru-RU" sz="1800" dirty="0"/>
              <a:t>О представлении сведений справок о доходах, расходах, об имуществе и обязательствах имущественного характера , о порядке их заполнения. Обзор ошибок, возникающих при заполнении справок о доходах, расходах, об имуществе и обязательствах имущественного характера в Липецкстате</a:t>
            </a:r>
            <a:endParaRPr lang="ru-RU" sz="1800" dirty="0"/>
          </a:p>
        </p:txBody>
      </p:sp>
    </p:spTree>
    <p:extLst>
      <p:ext uri="{BB962C8B-B14F-4D97-AF65-F5344CB8AC3E}">
        <p14:creationId xmlns:p14="http://schemas.microsoft.com/office/powerpoint/2010/main" val="156813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10</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6" name="Прямоугольник 5"/>
          <p:cNvSpPr/>
          <p:nvPr/>
        </p:nvSpPr>
        <p:spPr>
          <a:xfrm>
            <a:off x="1788211" y="427534"/>
            <a:ext cx="8874038" cy="923330"/>
          </a:xfrm>
          <a:prstGeom prst="rect">
            <a:avLst/>
          </a:prstGeom>
        </p:spPr>
        <p:txBody>
          <a:bodyPr wrap="square">
            <a:spAutoFit/>
          </a:bodyPr>
          <a:lstStyle/>
          <a:p>
            <a:pPr algn="ctr"/>
            <a:r>
              <a:rPr lang="ru-RU" b="1" dirty="0">
                <a:solidFill>
                  <a:srgbClr val="C00000"/>
                </a:solidFill>
              </a:rPr>
              <a:t>Подраздел 3.3. Цифровые финансовые активы, цифровые права, включающие одновременно цифровые финансовые активы и иные цифровые права</a:t>
            </a:r>
          </a:p>
        </p:txBody>
      </p:sp>
      <p:sp>
        <p:nvSpPr>
          <p:cNvPr id="7" name="Прямоугольник 6"/>
          <p:cNvSpPr/>
          <p:nvPr/>
        </p:nvSpPr>
        <p:spPr>
          <a:xfrm>
            <a:off x="638354" y="1431986"/>
            <a:ext cx="10869283" cy="4093428"/>
          </a:xfrm>
          <a:prstGeom prst="rect">
            <a:avLst/>
          </a:prstGeom>
        </p:spPr>
        <p:txBody>
          <a:bodyPr wrap="square">
            <a:spAutoFit/>
          </a:bodyPr>
          <a:lstStyle/>
          <a:p>
            <a:pPr indent="449263" algn="just"/>
            <a:r>
              <a:rPr lang="ru-RU" sz="2000" dirty="0">
                <a:solidFill>
                  <a:srgbClr val="283583"/>
                </a:solidFill>
                <a:latin typeface="Times New Roman" pitchFamily="18" charset="0"/>
                <a:cs typeface="Times New Roman" pitchFamily="18" charset="0"/>
              </a:rPr>
              <a:t>В соответствии со статьей 1 Федерального закона от 31 июля 2020 г. № 259-ФЗ "О цифровых финансовых активах, цифровой валюте и о внесении изменений в отдельные законодательные акты Российской Федерации" цифровыми финансовыми активами признаются цифровые права, включающие денежные требования, возможность осуществления прав по эмиссионным ценным бумагам, права участия в капитале непубличного акционерного общества, право требовать передачи эмиссионных ценных бумаг, которые предусмотрены решением о выпуске цифровых финансовых активов в порядке, установленном указанным Федеральным законом, выпуск, учет и обращение которых возможны только путем внесения (изменения) записей в информационную систему на основе распределенного реестра, а также в иные информационные системы.</a:t>
            </a:r>
          </a:p>
          <a:p>
            <a:pPr indent="449263" algn="just"/>
            <a:r>
              <a:rPr lang="ru-RU" sz="2000" dirty="0">
                <a:solidFill>
                  <a:srgbClr val="283583"/>
                </a:solidFill>
                <a:latin typeface="Times New Roman" pitchFamily="18" charset="0"/>
                <a:cs typeface="Times New Roman" pitchFamily="18" charset="0"/>
              </a:rPr>
              <a:t>Выпуск, учет и обращение цифровых прав, включающих одновременно цифровые финансовые активы и иные цифровые права, осуществляются в соответствии с требованиями указанного Федерального закона к выпуску, учету и обращению цифровых финансовых активов.</a:t>
            </a:r>
          </a:p>
          <a:p>
            <a:pPr indent="449263"/>
            <a:endParaRPr lang="ru-RU" sz="2000" b="1" dirty="0">
              <a:solidFill>
                <a:srgbClr val="283583"/>
              </a:solidFill>
            </a:endParaRPr>
          </a:p>
        </p:txBody>
      </p:sp>
    </p:spTree>
    <p:extLst>
      <p:ext uri="{BB962C8B-B14F-4D97-AF65-F5344CB8AC3E}">
        <p14:creationId xmlns:p14="http://schemas.microsoft.com/office/powerpoint/2010/main" val="2070275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11</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560716" y="543464"/>
            <a:ext cx="11255231" cy="5940088"/>
          </a:xfrm>
          <a:prstGeom prst="rect">
            <a:avLst/>
          </a:prstGeom>
        </p:spPr>
        <p:txBody>
          <a:bodyPr wrap="square">
            <a:spAutoFit/>
          </a:bodyPr>
          <a:lstStyle/>
          <a:p>
            <a:pPr algn="just"/>
            <a:r>
              <a:rPr lang="ru-RU" sz="2000" dirty="0">
                <a:solidFill>
                  <a:srgbClr val="334286"/>
                </a:solidFill>
                <a:latin typeface="Times New Roman" pitchFamily="18" charset="0"/>
                <a:cs typeface="Times New Roman" pitchFamily="18" charset="0"/>
              </a:rPr>
              <a:t>В графе </a:t>
            </a:r>
            <a:r>
              <a:rPr lang="ru-RU" sz="2000" b="1" dirty="0">
                <a:solidFill>
                  <a:srgbClr val="334286"/>
                </a:solidFill>
                <a:latin typeface="Times New Roman" pitchFamily="18" charset="0"/>
                <a:cs typeface="Times New Roman" pitchFamily="18" charset="0"/>
              </a:rPr>
              <a:t>«Наименование цифрового финансового актива или цифрового права» </a:t>
            </a:r>
            <a:r>
              <a:rPr lang="ru-RU" sz="2000" dirty="0">
                <a:solidFill>
                  <a:srgbClr val="334286"/>
                </a:solidFill>
                <a:latin typeface="Times New Roman" pitchFamily="18" charset="0"/>
                <a:cs typeface="Times New Roman" pitchFamily="18" charset="0"/>
              </a:rPr>
              <a:t>указываются наименование цифрового финансового актива (если его нельзя определить, указываются вид и объем прав, удостоверяемых выпускаемым цифровым финансовым активом) и (или) цифрового права, включающего одновременно цифровые финансовые активы и иные цифровые права (если его нельзя определить, указываются вид и объем прав, удостоверяемых цифровыми финансовыми активами и иными цифровыми правами с указанием видов иных цифровых прав)</a:t>
            </a:r>
          </a:p>
          <a:p>
            <a:pPr algn="just"/>
            <a:endParaRPr lang="ru-RU" sz="2000" dirty="0">
              <a:solidFill>
                <a:srgbClr val="334286"/>
              </a:solidFill>
              <a:latin typeface="Times New Roman" pitchFamily="18" charset="0"/>
              <a:cs typeface="Times New Roman" pitchFamily="18" charset="0"/>
            </a:endParaRPr>
          </a:p>
          <a:p>
            <a:pPr algn="just"/>
            <a:r>
              <a:rPr lang="ru-RU" sz="2000" dirty="0">
                <a:solidFill>
                  <a:srgbClr val="334286"/>
                </a:solidFill>
                <a:latin typeface="Times New Roman" pitchFamily="18" charset="0"/>
                <a:cs typeface="Times New Roman" pitchFamily="18" charset="0"/>
              </a:rPr>
              <a:t>В графе </a:t>
            </a:r>
            <a:r>
              <a:rPr lang="ru-RU" sz="2000" b="1" dirty="0">
                <a:solidFill>
                  <a:srgbClr val="334286"/>
                </a:solidFill>
                <a:latin typeface="Times New Roman" pitchFamily="18" charset="0"/>
                <a:cs typeface="Times New Roman" pitchFamily="18" charset="0"/>
              </a:rPr>
              <a:t>«Дата приобретения» </a:t>
            </a:r>
            <a:r>
              <a:rPr lang="ru-RU" sz="2000" dirty="0">
                <a:solidFill>
                  <a:srgbClr val="334286"/>
                </a:solidFill>
                <a:latin typeface="Times New Roman" pitchFamily="18" charset="0"/>
                <a:cs typeface="Times New Roman" pitchFamily="18" charset="0"/>
              </a:rPr>
              <a:t>указывается дата приобретения цифрового финансового актива или цифрового права</a:t>
            </a:r>
          </a:p>
          <a:p>
            <a:pPr algn="just"/>
            <a:endParaRPr lang="ru-RU" sz="2000" dirty="0">
              <a:solidFill>
                <a:srgbClr val="334286"/>
              </a:solidFill>
              <a:latin typeface="Times New Roman" pitchFamily="18" charset="0"/>
              <a:cs typeface="Times New Roman" pitchFamily="18" charset="0"/>
            </a:endParaRPr>
          </a:p>
          <a:p>
            <a:pPr algn="just"/>
            <a:r>
              <a:rPr lang="ru-RU" sz="2000" dirty="0">
                <a:solidFill>
                  <a:srgbClr val="334286"/>
                </a:solidFill>
                <a:latin typeface="Times New Roman" pitchFamily="18" charset="0"/>
                <a:cs typeface="Times New Roman" pitchFamily="18" charset="0"/>
              </a:rPr>
              <a:t>В графе </a:t>
            </a:r>
            <a:r>
              <a:rPr lang="ru-RU" sz="2000" b="1" dirty="0">
                <a:solidFill>
                  <a:srgbClr val="334286"/>
                </a:solidFill>
                <a:latin typeface="Times New Roman" pitchFamily="18" charset="0"/>
                <a:cs typeface="Times New Roman" pitchFamily="18" charset="0"/>
              </a:rPr>
              <a:t>«Общее количество» </a:t>
            </a:r>
            <a:r>
              <a:rPr lang="ru-RU" sz="2000" dirty="0">
                <a:solidFill>
                  <a:srgbClr val="334286"/>
                </a:solidFill>
                <a:latin typeface="Times New Roman" pitchFamily="18" charset="0"/>
                <a:cs typeface="Times New Roman" pitchFamily="18" charset="0"/>
              </a:rPr>
              <a:t>указывается общее количество приобретенных цифровых финансовых активов или цифровых прав</a:t>
            </a:r>
          </a:p>
          <a:p>
            <a:pPr algn="just"/>
            <a:endParaRPr lang="ru-RU" sz="2000" dirty="0">
              <a:solidFill>
                <a:srgbClr val="334286"/>
              </a:solidFill>
              <a:latin typeface="Times New Roman" pitchFamily="18" charset="0"/>
              <a:cs typeface="Times New Roman" pitchFamily="18" charset="0"/>
            </a:endParaRPr>
          </a:p>
          <a:p>
            <a:pPr algn="just"/>
            <a:r>
              <a:rPr lang="ru-RU" sz="2000" dirty="0">
                <a:solidFill>
                  <a:srgbClr val="334286"/>
                </a:solidFill>
                <a:latin typeface="Times New Roman" pitchFamily="18" charset="0"/>
                <a:cs typeface="Times New Roman" pitchFamily="18" charset="0"/>
              </a:rPr>
              <a:t>В графе </a:t>
            </a:r>
            <a:r>
              <a:rPr lang="ru-RU" sz="2000" b="1" dirty="0">
                <a:solidFill>
                  <a:srgbClr val="334286"/>
                </a:solidFill>
                <a:latin typeface="Times New Roman" pitchFamily="18" charset="0"/>
                <a:cs typeface="Times New Roman" pitchFamily="18" charset="0"/>
              </a:rPr>
              <a:t>«Сведения об операторе информационной системы, в которой осуществляется выпуск цифровых финансовых активов»</a:t>
            </a:r>
            <a:r>
              <a:rPr lang="ru-RU" sz="2000" dirty="0">
                <a:solidFill>
                  <a:srgbClr val="334286"/>
                </a:solidFill>
                <a:latin typeface="Times New Roman" pitchFamily="18" charset="0"/>
                <a:cs typeface="Times New Roman" pitchFamily="18" charset="0"/>
              </a:rPr>
              <a:t> указываются наименование оператора информационной системы, в которой осуществляется выпуск цифровых финансовых активов, страна его регистрации и его регистрационный номер в соответствии с применимым правом (в отношении российского юридического лица указываются идентификационный номер налогоплательщика и основной государственный регистрационный номер)</a:t>
            </a:r>
            <a:endParaRPr lang="ru-RU" sz="2000" dirty="0">
              <a:solidFill>
                <a:srgbClr val="334286"/>
              </a:solidFill>
              <a:latin typeface="Times New Roman" pitchFamily="18" charset="0"/>
              <a:cs typeface="Times New Roman" pitchFamily="18" charset="0"/>
            </a:endParaRPr>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12</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2769109" y="427534"/>
            <a:ext cx="6094636" cy="369332"/>
          </a:xfrm>
          <a:prstGeom prst="rect">
            <a:avLst/>
          </a:prstGeom>
        </p:spPr>
        <p:txBody>
          <a:bodyPr wrap="square">
            <a:spAutoFit/>
          </a:bodyPr>
          <a:lstStyle/>
          <a:p>
            <a:pPr algn="ctr"/>
            <a:r>
              <a:rPr lang="ru-RU" b="1" dirty="0">
                <a:solidFill>
                  <a:srgbClr val="C00000"/>
                </a:solidFill>
              </a:rPr>
              <a:t>Подраздел 3.4. Утилитарные цифровые права</a:t>
            </a:r>
            <a:endParaRPr lang="ru-RU" b="1" dirty="0">
              <a:solidFill>
                <a:srgbClr val="C00000"/>
              </a:solidFill>
            </a:endParaRPr>
          </a:p>
        </p:txBody>
      </p:sp>
      <p:sp>
        <p:nvSpPr>
          <p:cNvPr id="6" name="Прямоугольник 5"/>
          <p:cNvSpPr/>
          <p:nvPr/>
        </p:nvSpPr>
        <p:spPr>
          <a:xfrm>
            <a:off x="646981" y="796866"/>
            <a:ext cx="10946921" cy="5632311"/>
          </a:xfrm>
          <a:prstGeom prst="rect">
            <a:avLst/>
          </a:prstGeom>
        </p:spPr>
        <p:txBody>
          <a:bodyPr wrap="square">
            <a:spAutoFit/>
          </a:bodyPr>
          <a:lstStyle/>
          <a:p>
            <a:pPr indent="449263" algn="just"/>
            <a:r>
              <a:rPr lang="ru-RU" dirty="0">
                <a:solidFill>
                  <a:srgbClr val="283583"/>
                </a:solidFill>
                <a:latin typeface="Times New Roman" pitchFamily="18" charset="0"/>
                <a:cs typeface="Times New Roman" pitchFamily="18" charset="0"/>
              </a:rPr>
              <a:t>В соответствии со статьей 8 Федерального закона от 2 августа 2019 г. № 259-ФЗ "О привлечении инвестиций с использованием инвестиционных платформ и о внесении изменений в отдельные законодательные акты Российской Федерации" утилитарные цифровые права включают: </a:t>
            </a:r>
          </a:p>
          <a:p>
            <a:pPr indent="449263" algn="just"/>
            <a:r>
              <a:rPr lang="ru-RU" dirty="0">
                <a:solidFill>
                  <a:srgbClr val="283583"/>
                </a:solidFill>
                <a:latin typeface="Times New Roman" pitchFamily="18" charset="0"/>
                <a:cs typeface="Times New Roman" pitchFamily="18" charset="0"/>
              </a:rPr>
              <a:t>1) право требовать передачи вещи (вещей); </a:t>
            </a:r>
          </a:p>
          <a:p>
            <a:pPr indent="449263" algn="just"/>
            <a:r>
              <a:rPr lang="ru-RU" dirty="0">
                <a:solidFill>
                  <a:srgbClr val="283583"/>
                </a:solidFill>
                <a:latin typeface="Times New Roman" pitchFamily="18" charset="0"/>
                <a:cs typeface="Times New Roman" pitchFamily="18" charset="0"/>
              </a:rPr>
              <a:t>2) право требовать передачи исключительных прав на результаты интеллектуальной деятельности и (или) прав использования результатов интеллектуальной деятельности; </a:t>
            </a:r>
          </a:p>
          <a:p>
            <a:pPr indent="449263" algn="just"/>
            <a:r>
              <a:rPr lang="ru-RU" dirty="0">
                <a:solidFill>
                  <a:srgbClr val="283583"/>
                </a:solidFill>
                <a:latin typeface="Times New Roman" pitchFamily="18" charset="0"/>
                <a:cs typeface="Times New Roman" pitchFamily="18" charset="0"/>
              </a:rPr>
              <a:t>3) право требовать выполнения работ и (или) оказания услуг.</a:t>
            </a:r>
          </a:p>
          <a:p>
            <a:pPr algn="just"/>
            <a:r>
              <a:rPr lang="ru-RU" dirty="0">
                <a:solidFill>
                  <a:srgbClr val="283583"/>
                </a:solidFill>
                <a:latin typeface="Times New Roman" pitchFamily="18" charset="0"/>
                <a:cs typeface="Times New Roman" pitchFamily="18" charset="0"/>
              </a:rPr>
              <a:t>В графе </a:t>
            </a:r>
            <a:r>
              <a:rPr lang="ru-RU" b="1" dirty="0">
                <a:solidFill>
                  <a:srgbClr val="283583"/>
                </a:solidFill>
                <a:latin typeface="Times New Roman" pitchFamily="18" charset="0"/>
                <a:cs typeface="Times New Roman" pitchFamily="18" charset="0"/>
              </a:rPr>
              <a:t>«Уникальное условное обозначение» </a:t>
            </a:r>
            <a:r>
              <a:rPr lang="ru-RU" dirty="0">
                <a:solidFill>
                  <a:srgbClr val="283583"/>
                </a:solidFill>
                <a:latin typeface="Times New Roman" pitchFamily="18" charset="0"/>
                <a:cs typeface="Times New Roman" pitchFamily="18" charset="0"/>
              </a:rPr>
              <a:t>указывается уникальное условное обозначение, идентифицирующее утилитарное цифровое право</a:t>
            </a:r>
          </a:p>
          <a:p>
            <a:pPr algn="just"/>
            <a:r>
              <a:rPr lang="ru-RU" dirty="0">
                <a:solidFill>
                  <a:srgbClr val="283583"/>
                </a:solidFill>
                <a:latin typeface="Times New Roman" pitchFamily="18" charset="0"/>
                <a:cs typeface="Times New Roman" pitchFamily="18" charset="0"/>
              </a:rPr>
              <a:t>В графе </a:t>
            </a:r>
            <a:r>
              <a:rPr lang="ru-RU" b="1" dirty="0">
                <a:solidFill>
                  <a:srgbClr val="283583"/>
                </a:solidFill>
                <a:latin typeface="Times New Roman" pitchFamily="18" charset="0"/>
                <a:cs typeface="Times New Roman" pitchFamily="18" charset="0"/>
              </a:rPr>
              <a:t>«Объем инвестиций (руб.)» </a:t>
            </a:r>
            <a:r>
              <a:rPr lang="ru-RU" dirty="0">
                <a:solidFill>
                  <a:srgbClr val="283583"/>
                </a:solidFill>
                <a:latin typeface="Times New Roman" pitchFamily="18" charset="0"/>
                <a:cs typeface="Times New Roman" pitchFamily="18" charset="0"/>
              </a:rPr>
              <a:t>указывается объем инвестиций в рублях в соответствии с договором инвестирования. Инвестиции, выраженные в иностранной валюте, указываются в рублях по курсу Банка России на дату их осуществления. Под инвестициями в соответствии с пунктом 2 части 1 статьи 2 Федерального закона от 2 августа 2019 г. № 259-ФЗ «О привлечении инвестиций с использованием инвестиционных платформ и о внесении изменений в отдельные законодательные акты Российской Федерации» понимаются денежные средства, используемые в целях получения прибыли или достижения иного полезного эффекта путем приобретения предусмотренных ценных бумаг или цифровых прав либо путем предоставления займа</a:t>
            </a:r>
          </a:p>
          <a:p>
            <a:pPr algn="just"/>
            <a:r>
              <a:rPr lang="ru-RU" dirty="0">
                <a:solidFill>
                  <a:srgbClr val="283583"/>
                </a:solidFill>
                <a:latin typeface="Times New Roman" pitchFamily="18" charset="0"/>
                <a:cs typeface="Times New Roman" pitchFamily="18" charset="0"/>
              </a:rPr>
              <a:t>В графе </a:t>
            </a:r>
            <a:r>
              <a:rPr lang="ru-RU" b="1" dirty="0">
                <a:solidFill>
                  <a:srgbClr val="283583"/>
                </a:solidFill>
                <a:latin typeface="Times New Roman" pitchFamily="18" charset="0"/>
                <a:cs typeface="Times New Roman" pitchFamily="18" charset="0"/>
              </a:rPr>
              <a:t>«Сведения об операторе инвестиционной платформы» </a:t>
            </a:r>
            <a:r>
              <a:rPr lang="ru-RU" dirty="0">
                <a:solidFill>
                  <a:srgbClr val="283583"/>
                </a:solidFill>
                <a:latin typeface="Times New Roman" pitchFamily="18" charset="0"/>
                <a:cs typeface="Times New Roman" pitchFamily="18" charset="0"/>
              </a:rPr>
              <a:t>указываются наименование оператора инвестиционной платформы, его идентификационный номер налогоплательщика и основной государственный регистрационный номер.</a:t>
            </a:r>
            <a:endParaRPr lang="ru-RU"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13</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6" name="Прямоугольник 5"/>
          <p:cNvSpPr/>
          <p:nvPr/>
        </p:nvSpPr>
        <p:spPr>
          <a:xfrm>
            <a:off x="595223" y="491706"/>
            <a:ext cx="11236988" cy="3323987"/>
          </a:xfrm>
          <a:prstGeom prst="rect">
            <a:avLst/>
          </a:prstGeom>
        </p:spPr>
        <p:txBody>
          <a:bodyPr wrap="square">
            <a:spAutoFit/>
          </a:bodyPr>
          <a:lstStyle/>
          <a:p>
            <a:pPr algn="ctr"/>
            <a:r>
              <a:rPr lang="ru-RU" b="1" dirty="0">
                <a:solidFill>
                  <a:srgbClr val="C00000"/>
                </a:solidFill>
              </a:rPr>
              <a:t>Подраздел 3.5. Цифровая валюта</a:t>
            </a:r>
          </a:p>
          <a:p>
            <a:pPr algn="ctr"/>
            <a:endParaRPr lang="ru-RU" sz="1600" b="1" dirty="0">
              <a:solidFill>
                <a:srgbClr val="283583"/>
              </a:solidFill>
              <a:latin typeface="Times New Roman" pitchFamily="18" charset="0"/>
              <a:cs typeface="Times New Roman" pitchFamily="18" charset="0"/>
            </a:endParaRPr>
          </a:p>
          <a:p>
            <a:pPr algn="just"/>
            <a:r>
              <a:rPr lang="ru-RU" sz="1600" dirty="0">
                <a:solidFill>
                  <a:srgbClr val="334286"/>
                </a:solidFill>
                <a:latin typeface="Times New Roman" pitchFamily="18" charset="0"/>
                <a:cs typeface="Times New Roman" pitchFamily="18" charset="0"/>
              </a:rPr>
              <a:t>    В соответствии со статьей 1 Федерального закона от 31 июля 2020 г. № 259-ФЗ "О цифровых финансовых активах, цифровой валюте и о внесении изменений в отдельные законодательные акты Российской Федерации" цифровой валютой признается совокупность электронных данных (цифрового кода или обозначения), содержащихся в информационной системе, которые предлагаются и (или) могут быть приняты в качестве средства платежа, не являющегося денежной единицей Российской Федерации, денежной единицей иностранного государства и (или) международной денежной или расчетной единицей, и (или) в качестве инвестиций и в отношении которых отсутствует лицо, обязанное перед каждым обладателем таких электронных данных, за исключением оператора и (или) узлов информационной системы, обязанных только обеспечивать соответствие порядка выпуска этих электронных данных и осуществления в их отношении действий по внесению (изменению) записей в такую информационную систему ее правилам.</a:t>
            </a:r>
          </a:p>
          <a:p>
            <a:pPr indent="449263" algn="just"/>
            <a:r>
              <a:rPr lang="ru-RU" sz="1600" dirty="0">
                <a:solidFill>
                  <a:srgbClr val="334286"/>
                </a:solidFill>
                <a:latin typeface="Times New Roman" pitchFamily="18" charset="0"/>
                <a:cs typeface="Times New Roman" pitchFamily="18" charset="0"/>
              </a:rPr>
              <a:t>К цифровой валюте не относятся бонусные баллы, бонусы на накопительных дисконтных картах, начисленные банками и иными организациями за пользование их услугами, в том числе в виде денежных средств ("</a:t>
            </a:r>
            <a:r>
              <a:rPr lang="ru-RU" sz="1600" dirty="0" err="1">
                <a:solidFill>
                  <a:srgbClr val="334286"/>
                </a:solidFill>
                <a:latin typeface="Times New Roman" pitchFamily="18" charset="0"/>
                <a:cs typeface="Times New Roman" pitchFamily="18" charset="0"/>
              </a:rPr>
              <a:t>кешбэк</a:t>
            </a:r>
            <a:r>
              <a:rPr lang="ru-RU" sz="1600" dirty="0">
                <a:solidFill>
                  <a:srgbClr val="334286"/>
                </a:solidFill>
                <a:latin typeface="Times New Roman" pitchFamily="18" charset="0"/>
                <a:cs typeface="Times New Roman" pitchFamily="18" charset="0"/>
              </a:rPr>
              <a:t> сервис").</a:t>
            </a:r>
            <a:endParaRPr lang="ru-RU" sz="1600" dirty="0">
              <a:solidFill>
                <a:srgbClr val="334286"/>
              </a:solidFill>
              <a:latin typeface="Times New Roman" pitchFamily="18" charset="0"/>
              <a:cs typeface="Times New Roman" pitchFamily="18" charset="0"/>
            </a:endParaRPr>
          </a:p>
        </p:txBody>
      </p:sp>
      <p:sp>
        <p:nvSpPr>
          <p:cNvPr id="7" name="Прямоугольник 6"/>
          <p:cNvSpPr/>
          <p:nvPr/>
        </p:nvSpPr>
        <p:spPr>
          <a:xfrm>
            <a:off x="595223" y="3960928"/>
            <a:ext cx="10912415" cy="2031325"/>
          </a:xfrm>
          <a:prstGeom prst="rect">
            <a:avLst/>
          </a:prstGeom>
        </p:spPr>
        <p:txBody>
          <a:bodyPr wrap="square">
            <a:spAutoFit/>
          </a:bodyPr>
          <a:lstStyle/>
          <a:p>
            <a:r>
              <a:rPr lang="ru-RU" dirty="0" smtClean="0">
                <a:solidFill>
                  <a:srgbClr val="334286"/>
                </a:solidFill>
                <a:latin typeface="Times New Roman" pitchFamily="18" charset="0"/>
                <a:cs typeface="Times New Roman" pitchFamily="18" charset="0"/>
              </a:rPr>
              <a:t>В </a:t>
            </a:r>
            <a:r>
              <a:rPr lang="ru-RU" dirty="0">
                <a:solidFill>
                  <a:srgbClr val="334286"/>
                </a:solidFill>
                <a:latin typeface="Times New Roman" pitchFamily="18" charset="0"/>
                <a:cs typeface="Times New Roman" pitchFamily="18" charset="0"/>
              </a:rPr>
              <a:t>графе </a:t>
            </a:r>
            <a:r>
              <a:rPr lang="ru-RU" b="1" dirty="0">
                <a:solidFill>
                  <a:srgbClr val="334286"/>
                </a:solidFill>
                <a:latin typeface="Times New Roman" pitchFamily="18" charset="0"/>
                <a:cs typeface="Times New Roman" pitchFamily="18" charset="0"/>
              </a:rPr>
              <a:t>«Наименование цифровой валюты» </a:t>
            </a:r>
            <a:r>
              <a:rPr lang="ru-RU" dirty="0">
                <a:solidFill>
                  <a:srgbClr val="334286"/>
                </a:solidFill>
                <a:latin typeface="Times New Roman" pitchFamily="18" charset="0"/>
                <a:cs typeface="Times New Roman" pitchFamily="18" charset="0"/>
              </a:rPr>
              <a:t>указывается наименование цифровой валюты в соответствии с применимыми документами (без произвольной транслитерации)</a:t>
            </a:r>
          </a:p>
          <a:p>
            <a:endParaRPr lang="ru-RU" dirty="0">
              <a:solidFill>
                <a:srgbClr val="334286"/>
              </a:solidFill>
              <a:latin typeface="Times New Roman" pitchFamily="18" charset="0"/>
              <a:cs typeface="Times New Roman" pitchFamily="18" charset="0"/>
            </a:endParaRPr>
          </a:p>
          <a:p>
            <a:r>
              <a:rPr lang="ru-RU" dirty="0">
                <a:solidFill>
                  <a:srgbClr val="334286"/>
                </a:solidFill>
                <a:latin typeface="Times New Roman" pitchFamily="18" charset="0"/>
                <a:cs typeface="Times New Roman" pitchFamily="18" charset="0"/>
              </a:rPr>
              <a:t>В графе </a:t>
            </a:r>
            <a:r>
              <a:rPr lang="ru-RU" b="1" dirty="0">
                <a:solidFill>
                  <a:srgbClr val="334286"/>
                </a:solidFill>
                <a:latin typeface="Times New Roman" pitchFamily="18" charset="0"/>
                <a:cs typeface="Times New Roman" pitchFamily="18" charset="0"/>
              </a:rPr>
              <a:t>«Дата приобретения» </a:t>
            </a:r>
            <a:r>
              <a:rPr lang="ru-RU" dirty="0">
                <a:solidFill>
                  <a:srgbClr val="334286"/>
                </a:solidFill>
                <a:latin typeface="Times New Roman" pitchFamily="18" charset="0"/>
                <a:cs typeface="Times New Roman" pitchFamily="18" charset="0"/>
              </a:rPr>
              <a:t>указывается дата приобретения цифровой валюты</a:t>
            </a:r>
          </a:p>
          <a:p>
            <a:endParaRPr lang="ru-RU" dirty="0">
              <a:solidFill>
                <a:srgbClr val="334286"/>
              </a:solidFill>
              <a:latin typeface="Times New Roman" pitchFamily="18" charset="0"/>
              <a:cs typeface="Times New Roman" pitchFamily="18" charset="0"/>
            </a:endParaRPr>
          </a:p>
          <a:p>
            <a:r>
              <a:rPr lang="ru-RU" b="1" dirty="0">
                <a:solidFill>
                  <a:srgbClr val="334286"/>
                </a:solidFill>
                <a:latin typeface="Times New Roman" pitchFamily="18" charset="0"/>
                <a:cs typeface="Times New Roman" pitchFamily="18" charset="0"/>
              </a:rPr>
              <a:t>В графе «Общее количество» </a:t>
            </a:r>
            <a:r>
              <a:rPr lang="ru-RU" dirty="0">
                <a:solidFill>
                  <a:srgbClr val="334286"/>
                </a:solidFill>
                <a:latin typeface="Times New Roman" pitchFamily="18" charset="0"/>
                <a:cs typeface="Times New Roman" pitchFamily="18" charset="0"/>
              </a:rPr>
              <a:t>указывается точное количество цифровой валюты, находящейся в собственности (без округления)</a:t>
            </a:r>
            <a:endParaRPr lang="ru-RU" dirty="0">
              <a:solidFill>
                <a:srgbClr val="334286"/>
              </a:solidFill>
              <a:latin typeface="Times New Roman" pitchFamily="18" charset="0"/>
              <a:cs typeface="Times New Roman" pitchFamily="18" charset="0"/>
            </a:endParaRPr>
          </a:p>
        </p:txBody>
      </p:sp>
      <p:pic>
        <p:nvPicPr>
          <p:cNvPr id="18" name="Рисунок 17">
            <a:extLst>
              <a:ext uri="{FF2B5EF4-FFF2-40B4-BE49-F238E27FC236}">
                <a16:creationId xmlns="" xmlns:a16="http://schemas.microsoft.com/office/drawing/2014/main" id="{A2D194BE-6FE7-4E26-8A6C-E453AAE10522}"/>
              </a:ext>
            </a:extLst>
          </p:cNvPr>
          <p:cNvPicPr>
            <a:picLocks noChangeAspect="1"/>
          </p:cNvPicPr>
          <p:nvPr/>
        </p:nvPicPr>
        <p:blipFill>
          <a:blip r:embed="rId3"/>
          <a:stretch>
            <a:fillRect/>
          </a:stretch>
        </p:blipFill>
        <p:spPr>
          <a:xfrm>
            <a:off x="10413780" y="4442375"/>
            <a:ext cx="1426588" cy="1426588"/>
          </a:xfrm>
          <a:prstGeom prst="rect">
            <a:avLst/>
          </a:prstGeom>
        </p:spPr>
      </p:pic>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14</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543464" y="586596"/>
            <a:ext cx="11272484" cy="6032421"/>
          </a:xfrm>
          <a:prstGeom prst="rect">
            <a:avLst/>
          </a:prstGeom>
        </p:spPr>
        <p:txBody>
          <a:bodyPr wrap="square">
            <a:spAutoFit/>
          </a:bodyPr>
          <a:lstStyle/>
          <a:p>
            <a:pPr algn="ctr"/>
            <a:r>
              <a:rPr lang="ru-RU" b="1" dirty="0">
                <a:solidFill>
                  <a:srgbClr val="C00000"/>
                </a:solidFill>
              </a:rPr>
              <a:t>РАЗДЕЛ 4. СВЕДЕНИЯ О СЧЕТАХ В БАНКАХ И ИНЫХ КРЕДИТНЫХ ОРГАНИЗАЦИЯХ</a:t>
            </a:r>
          </a:p>
          <a:p>
            <a:pPr algn="ctr"/>
            <a:endParaRPr lang="ru-RU" sz="1600" b="1" dirty="0">
              <a:solidFill>
                <a:srgbClr val="283583"/>
              </a:solidFill>
            </a:endParaRPr>
          </a:p>
          <a:p>
            <a:pPr indent="449263" algn="just"/>
            <a:r>
              <a:rPr lang="ru-RU" sz="1600" dirty="0">
                <a:solidFill>
                  <a:srgbClr val="334286"/>
                </a:solidFill>
                <a:latin typeface="Times New Roman" pitchFamily="18" charset="0"/>
                <a:cs typeface="Times New Roman" pitchFamily="18" charset="0"/>
              </a:rPr>
              <a:t>В данном разделе справки отражается информация обо всех счетах, открытых по состоянию на отчетную дату в банках и иных кредитных организациях на основании гражданско-правового договора на имя лица, в отношении которого представляется справка.</a:t>
            </a:r>
          </a:p>
          <a:p>
            <a:pPr indent="449263" algn="just"/>
            <a:r>
              <a:rPr lang="ru-RU" sz="1600" dirty="0">
                <a:solidFill>
                  <a:srgbClr val="334286"/>
                </a:solidFill>
                <a:latin typeface="Times New Roman" pitchFamily="18" charset="0"/>
                <a:cs typeface="Times New Roman" pitchFamily="18" charset="0"/>
              </a:rPr>
              <a:t>В частности, подлежит указанию информация о следующих открытых счетах (в том числе по счетам, к которым не эмитированы (не выпущены) платежные карты):</a:t>
            </a:r>
          </a:p>
          <a:p>
            <a:pPr indent="449263" algn="just"/>
            <a:r>
              <a:rPr lang="ru-RU" sz="1600" dirty="0">
                <a:solidFill>
                  <a:srgbClr val="334286"/>
                </a:solidFill>
                <a:latin typeface="Times New Roman" pitchFamily="18" charset="0"/>
                <a:cs typeface="Times New Roman" pitchFamily="18" charset="0"/>
              </a:rPr>
              <a:t>1) счета с нулевым остатком по состоянию на отчетную дату;</a:t>
            </a:r>
          </a:p>
          <a:p>
            <a:pPr indent="449263" algn="just"/>
            <a:r>
              <a:rPr lang="ru-RU" sz="1600" dirty="0">
                <a:solidFill>
                  <a:srgbClr val="334286"/>
                </a:solidFill>
                <a:latin typeface="Times New Roman" pitchFamily="18" charset="0"/>
                <a:cs typeface="Times New Roman" pitchFamily="18" charset="0"/>
              </a:rPr>
              <a:t>2) счета, совершение операций по которым осуществляется с использованием расчетных (дебетовых) карт, кредитных карт, например, различные виды социальных платежных карт для зачисления пенсии и др.;</a:t>
            </a:r>
          </a:p>
          <a:p>
            <a:pPr indent="449263" algn="just"/>
            <a:r>
              <a:rPr lang="ru-RU" sz="1600" dirty="0">
                <a:solidFill>
                  <a:srgbClr val="334286"/>
                </a:solidFill>
                <a:latin typeface="Times New Roman" pitchFamily="18" charset="0"/>
                <a:cs typeface="Times New Roman" pitchFamily="18" charset="0"/>
              </a:rPr>
              <a:t>3) счета (вклады) в иностранных банках, расположенных за пределами Российской Федерации.</a:t>
            </a:r>
          </a:p>
          <a:p>
            <a:pPr algn="just"/>
            <a:r>
              <a:rPr lang="ru-RU" sz="1600" dirty="0">
                <a:solidFill>
                  <a:srgbClr val="334286"/>
                </a:solidFill>
                <a:latin typeface="Times New Roman" pitchFamily="18" charset="0"/>
                <a:cs typeface="Times New Roman" pitchFamily="18" charset="0"/>
              </a:rPr>
              <a:t>При наличии средств (вкладов) в иностранных банках, расположенных за пределами территории Российской Федерации, которые подлежат закрытию, рекомендуется приложить копию заявления, поданного в соответствующую комиссию, о невозможности выполнить требования Федерального закона от 7 мая 2013 г. № 79-ФЗ;</a:t>
            </a:r>
          </a:p>
          <a:p>
            <a:pPr indent="449263" algn="just"/>
            <a:r>
              <a:rPr lang="ru-RU" sz="1600" dirty="0">
                <a:solidFill>
                  <a:srgbClr val="334286"/>
                </a:solidFill>
                <a:latin typeface="Times New Roman" pitchFamily="18" charset="0"/>
                <a:cs typeface="Times New Roman" pitchFamily="18" charset="0"/>
              </a:rPr>
              <a:t>4) счета, совершение операций по которым осуществляется с использованием расчетных (дебетовых) карт, кредитных карт, даже в случаях окончания срока действия этих карт (их блокировки), если счет данной карты не был закрыт банком или иной кредитной организацией по письменному заявлению владельца счета;</a:t>
            </a:r>
          </a:p>
          <a:p>
            <a:pPr indent="449263" algn="just"/>
            <a:r>
              <a:rPr lang="ru-RU" sz="1600" dirty="0">
                <a:solidFill>
                  <a:srgbClr val="334286"/>
                </a:solidFill>
                <a:latin typeface="Times New Roman" pitchFamily="18" charset="0"/>
                <a:cs typeface="Times New Roman" pitchFamily="18" charset="0"/>
              </a:rPr>
              <a:t>5) счета, открытые для погашения кредита;</a:t>
            </a:r>
          </a:p>
          <a:p>
            <a:pPr indent="449263" algn="just"/>
            <a:r>
              <a:rPr lang="ru-RU" sz="1600" dirty="0">
                <a:solidFill>
                  <a:srgbClr val="334286"/>
                </a:solidFill>
                <a:latin typeface="Times New Roman" pitchFamily="18" charset="0"/>
                <a:cs typeface="Times New Roman" pitchFamily="18" charset="0"/>
              </a:rPr>
              <a:t>6) вклады (счета) в драгоценных металлах</a:t>
            </a:r>
          </a:p>
          <a:p>
            <a:pPr indent="449263" algn="just"/>
            <a:r>
              <a:rPr lang="ru-RU" sz="1600" dirty="0">
                <a:solidFill>
                  <a:srgbClr val="334286"/>
                </a:solidFill>
                <a:latin typeface="Times New Roman" pitchFamily="18" charset="0"/>
                <a:cs typeface="Times New Roman" pitchFamily="18" charset="0"/>
              </a:rPr>
              <a:t>(в том числе указывается вид счета и металл, в котором он открыт);</a:t>
            </a:r>
          </a:p>
          <a:p>
            <a:pPr indent="449263" algn="just"/>
            <a:r>
              <a:rPr lang="ru-RU" sz="1600" dirty="0">
                <a:solidFill>
                  <a:srgbClr val="334286"/>
                </a:solidFill>
                <a:latin typeface="Times New Roman" pitchFamily="18" charset="0"/>
                <a:cs typeface="Times New Roman" pitchFamily="18" charset="0"/>
              </a:rPr>
              <a:t>7) счета, открытые гражданам, зарегистрированным в качестве индивидуальных предпринимателей. При этом прилагать выписку о движении денежных средств по расчетному счету индивидуального предпринимателя не требуется;</a:t>
            </a:r>
          </a:p>
          <a:p>
            <a:pPr indent="449263" algn="just"/>
            <a:r>
              <a:rPr lang="ru-RU" sz="1600" dirty="0">
                <a:solidFill>
                  <a:srgbClr val="334286"/>
                </a:solidFill>
                <a:latin typeface="Times New Roman" pitchFamily="18" charset="0"/>
                <a:cs typeface="Times New Roman" pitchFamily="18" charset="0"/>
              </a:rPr>
              <a:t>8) номинальный счет;</a:t>
            </a:r>
          </a:p>
          <a:p>
            <a:pPr indent="449263" algn="just"/>
            <a:r>
              <a:rPr lang="ru-RU" sz="1600" dirty="0">
                <a:solidFill>
                  <a:srgbClr val="334286"/>
                </a:solidFill>
                <a:latin typeface="Times New Roman" pitchFamily="18" charset="0"/>
                <a:cs typeface="Times New Roman" pitchFamily="18" charset="0"/>
              </a:rPr>
              <a:t>9) счет </a:t>
            </a:r>
            <a:r>
              <a:rPr lang="ru-RU" sz="1600" dirty="0" err="1">
                <a:solidFill>
                  <a:srgbClr val="334286"/>
                </a:solidFill>
                <a:latin typeface="Times New Roman" pitchFamily="18" charset="0"/>
                <a:cs typeface="Times New Roman" pitchFamily="18" charset="0"/>
              </a:rPr>
              <a:t>эскроу</a:t>
            </a:r>
            <a:r>
              <a:rPr lang="ru-RU" sz="1600" dirty="0">
                <a:solidFill>
                  <a:srgbClr val="334286"/>
                </a:solidFill>
                <a:latin typeface="Times New Roman" pitchFamily="18" charset="0"/>
                <a:cs typeface="Times New Roman" pitchFamily="18" charset="0"/>
              </a:rPr>
              <a:t>.</a:t>
            </a:r>
            <a:endParaRPr lang="ru-RU" sz="1600" dirty="0">
              <a:solidFill>
                <a:srgbClr val="334286"/>
              </a:solidFill>
              <a:latin typeface="Times New Roman" pitchFamily="18" charset="0"/>
              <a:cs typeface="Times New Roman" pitchFamily="18" charset="0"/>
            </a:endParaRPr>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15</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2898475" y="382009"/>
            <a:ext cx="6245525" cy="646331"/>
          </a:xfrm>
          <a:prstGeom prst="rect">
            <a:avLst/>
          </a:prstGeom>
        </p:spPr>
        <p:txBody>
          <a:bodyPr wrap="square">
            <a:spAutoFit/>
          </a:bodyPr>
          <a:lstStyle/>
          <a:p>
            <a:pPr algn="ctr"/>
            <a:r>
              <a:rPr lang="ru-RU" b="1" dirty="0">
                <a:solidFill>
                  <a:srgbClr val="C00000"/>
                </a:solidFill>
              </a:rPr>
              <a:t>Особенности заполнения раздела 4 «Сведения о счетах в банках и иных кредитных организациях</a:t>
            </a:r>
            <a:endParaRPr lang="ru-RU" b="1" dirty="0">
              <a:solidFill>
                <a:srgbClr val="C00000"/>
              </a:solidFill>
            </a:endParaRPr>
          </a:p>
        </p:txBody>
      </p:sp>
      <p:sp>
        <p:nvSpPr>
          <p:cNvPr id="6" name="Прямоугольник 5"/>
          <p:cNvSpPr/>
          <p:nvPr/>
        </p:nvSpPr>
        <p:spPr>
          <a:xfrm>
            <a:off x="828136" y="1327534"/>
            <a:ext cx="10800272" cy="3477875"/>
          </a:xfrm>
          <a:prstGeom prst="rect">
            <a:avLst/>
          </a:prstGeom>
        </p:spPr>
        <p:txBody>
          <a:bodyPr wrap="square">
            <a:spAutoFit/>
          </a:bodyPr>
          <a:lstStyle/>
          <a:p>
            <a:pPr algn="just"/>
            <a:r>
              <a:rPr lang="ru-RU" sz="2000" dirty="0">
                <a:solidFill>
                  <a:srgbClr val="283583"/>
                </a:solidFill>
                <a:latin typeface="Times New Roman" pitchFamily="18" charset="0"/>
                <a:cs typeface="Times New Roman" pitchFamily="18" charset="0"/>
              </a:rPr>
              <a:t>✓ С 01.07.2023 указываются суммы денежных средств, поступивших на счета за отчётный период, в случае если общая сумма таких денежных средств превышает общий доход лица, его супруги (супруга) и несовершеннолетних детей за отчётный период и предшествующие два года. В этом случае к справке прилагаются выписки о движении денежных средств по счетам за отчётный период </a:t>
            </a:r>
          </a:p>
          <a:p>
            <a:pPr algn="just"/>
            <a:r>
              <a:rPr lang="ru-RU" sz="2000" dirty="0">
                <a:solidFill>
                  <a:srgbClr val="283583"/>
                </a:solidFill>
                <a:latin typeface="Times New Roman" pitchFamily="18" charset="0"/>
                <a:cs typeface="Times New Roman" pitchFamily="18" charset="0"/>
              </a:rPr>
              <a:t>✓ В графе "Сумма поступивших на счёт денежных средств" мы смотрим на любые поступления, а не на их природу (т.е. любые денежные средства, даже свои) </a:t>
            </a:r>
          </a:p>
          <a:p>
            <a:pPr algn="just"/>
            <a:r>
              <a:rPr lang="ru-RU" sz="2000" dirty="0">
                <a:solidFill>
                  <a:srgbClr val="283583"/>
                </a:solidFill>
                <a:latin typeface="Times New Roman" pitchFamily="18" charset="0"/>
                <a:cs typeface="Times New Roman" pitchFamily="18" charset="0"/>
              </a:rPr>
              <a:t>✓ Отражению подлежат счета в банках и иных кредитных организациях, а не карты </a:t>
            </a:r>
          </a:p>
          <a:p>
            <a:pPr algn="just"/>
            <a:r>
              <a:rPr lang="ru-RU" sz="2000" dirty="0">
                <a:solidFill>
                  <a:srgbClr val="283583"/>
                </a:solidFill>
                <a:latin typeface="Times New Roman" pitchFamily="18" charset="0"/>
                <a:cs typeface="Times New Roman" pitchFamily="18" charset="0"/>
              </a:rPr>
              <a:t>✓ По информации АО "Почта Банк" в рамках т.н. «Пушкинской карты» счёт в значении раздела 4 справки не открывается ✓ OZON-карта может как предусматривать, так и не предусматривать банковский счёт, необходимо устанавливать (ООО «</a:t>
            </a:r>
            <a:r>
              <a:rPr lang="ru-RU" sz="2000" dirty="0" err="1">
                <a:solidFill>
                  <a:srgbClr val="283583"/>
                </a:solidFill>
                <a:latin typeface="Times New Roman" pitchFamily="18" charset="0"/>
                <a:cs typeface="Times New Roman" pitchFamily="18" charset="0"/>
              </a:rPr>
              <a:t>Еком</a:t>
            </a:r>
            <a:r>
              <a:rPr lang="ru-RU" sz="2000" dirty="0">
                <a:solidFill>
                  <a:srgbClr val="283583"/>
                </a:solidFill>
                <a:latin typeface="Times New Roman" pitchFamily="18" charset="0"/>
                <a:cs typeface="Times New Roman" pitchFamily="18" charset="0"/>
              </a:rPr>
              <a:t> Банк»)</a:t>
            </a:r>
            <a:endParaRPr lang="ru-RU" sz="2000" dirty="0">
              <a:solidFill>
                <a:srgbClr val="283583"/>
              </a:solidFill>
              <a:latin typeface="Times New Roman" pitchFamily="18" charset="0"/>
              <a:cs typeface="Times New Roman" pitchFamily="18" charset="0"/>
            </a:endParaRPr>
          </a:p>
        </p:txBody>
      </p:sp>
      <p:pic>
        <p:nvPicPr>
          <p:cNvPr id="17" name="Рисунок 16">
            <a:extLst>
              <a:ext uri="{FF2B5EF4-FFF2-40B4-BE49-F238E27FC236}">
                <a16:creationId xmlns="" xmlns:a16="http://schemas.microsoft.com/office/drawing/2014/main" id="{0E9243F6-ECBD-461C-8325-F6B34D134564}"/>
              </a:ext>
            </a:extLst>
          </p:cNvPr>
          <p:cNvPicPr>
            <a:picLocks noChangeAspect="1"/>
          </p:cNvPicPr>
          <p:nvPr/>
        </p:nvPicPr>
        <p:blipFill>
          <a:blip r:embed="rId3"/>
          <a:stretch>
            <a:fillRect/>
          </a:stretch>
        </p:blipFill>
        <p:spPr>
          <a:xfrm>
            <a:off x="8350193" y="4381985"/>
            <a:ext cx="1426588" cy="1432684"/>
          </a:xfrm>
          <a:prstGeom prst="rect">
            <a:avLst/>
          </a:prstGeom>
        </p:spPr>
      </p:pic>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16</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931653" y="776377"/>
            <a:ext cx="10775367" cy="5355312"/>
          </a:xfrm>
          <a:prstGeom prst="rect">
            <a:avLst/>
          </a:prstGeom>
        </p:spPr>
        <p:txBody>
          <a:bodyPr wrap="square">
            <a:spAutoFit/>
          </a:bodyPr>
          <a:lstStyle/>
          <a:p>
            <a:pPr indent="449263" algn="ctr"/>
            <a:r>
              <a:rPr lang="ru-RU" b="1" dirty="0">
                <a:solidFill>
                  <a:srgbClr val="C00000"/>
                </a:solidFill>
              </a:rPr>
              <a:t>РАЗДЕЛ 5. СВЕДЕНИЯ О ЦЕННЫХ </a:t>
            </a:r>
            <a:r>
              <a:rPr lang="ru-RU" b="1" dirty="0" smtClean="0">
                <a:solidFill>
                  <a:srgbClr val="C00000"/>
                </a:solidFill>
              </a:rPr>
              <a:t>БУМАГАХ</a:t>
            </a:r>
          </a:p>
          <a:p>
            <a:pPr indent="449263" algn="ctr"/>
            <a:endParaRPr lang="ru-RU" b="1" dirty="0">
              <a:solidFill>
                <a:srgbClr val="C00000"/>
              </a:solidFill>
            </a:endParaRPr>
          </a:p>
          <a:p>
            <a:pPr indent="449263" algn="just"/>
            <a:r>
              <a:rPr lang="ru-RU" dirty="0">
                <a:solidFill>
                  <a:srgbClr val="283583"/>
                </a:solidFill>
                <a:latin typeface="Times New Roman" pitchFamily="18" charset="0"/>
                <a:cs typeface="Times New Roman" pitchFamily="18" charset="0"/>
              </a:rPr>
              <a:t>В данном разделе указываются сведения об имеющихся ценных бумагах, долях участия в уставных капиталах коммерческих организаций и фондах. Доход от имеющихся ценных бумаг указывается в разделе 1 справки (строка 5 "Доход от ценных бумаг и долей участия в коммерческих организациях").</a:t>
            </a:r>
          </a:p>
          <a:p>
            <a:pPr indent="449263" algn="just"/>
            <a:r>
              <a:rPr lang="ru-RU" dirty="0">
                <a:solidFill>
                  <a:srgbClr val="283583"/>
                </a:solidFill>
                <a:latin typeface="Times New Roman" pitchFamily="18" charset="0"/>
                <a:cs typeface="Times New Roman" pitchFamily="18" charset="0"/>
              </a:rPr>
              <a:t>К ценным бумагам относятся акция, вексель, закладная, инвестиционный пай паевого инвестиционного фонда, коносамент, облигация, чек, сберегательный сертификат, цифровое свидетельство и иные ценные бумаги, названные в таком качестве в законе или признанные таковыми в установленном законом порядке, а также ценные бумаги иностранных эмитентов.</a:t>
            </a:r>
          </a:p>
          <a:p>
            <a:pPr indent="449263" algn="just"/>
            <a:r>
              <a:rPr lang="ru-RU" dirty="0">
                <a:solidFill>
                  <a:srgbClr val="283583"/>
                </a:solidFill>
                <a:latin typeface="Times New Roman" pitchFamily="18" charset="0"/>
                <a:cs typeface="Times New Roman" pitchFamily="18" charset="0"/>
              </a:rPr>
              <a:t>Ценные бумаги, приобретённые в рамках договора на брокерское обслуживание и (или) договора доверительного управления ценными бумагами (включая договор на ведение индивидуального инвестиционного счета) и собственником которых является служащий (работник), его супруга (супруг) или несовершеннолетние дети, также подлежат отражению в подразделе 5.1 или 5.2 раздела 5 справки о доходах соответственно.</a:t>
            </a:r>
          </a:p>
          <a:p>
            <a:pPr indent="449263" algn="just"/>
            <a:r>
              <a:rPr lang="ru-RU" dirty="0">
                <a:solidFill>
                  <a:srgbClr val="283583"/>
                </a:solidFill>
                <a:latin typeface="Times New Roman" pitchFamily="18" charset="0"/>
                <a:cs typeface="Times New Roman" pitchFamily="18" charset="0"/>
              </a:rPr>
              <a:t>Целесообразно пользоваться Указанием Банка России от 27.05.2021 № 5798-У </a:t>
            </a:r>
          </a:p>
          <a:p>
            <a:pPr indent="449263" algn="just"/>
            <a:r>
              <a:rPr lang="ru-RU" dirty="0">
                <a:solidFill>
                  <a:srgbClr val="283583"/>
                </a:solidFill>
                <a:latin typeface="Times New Roman" pitchFamily="18" charset="0"/>
                <a:cs typeface="Times New Roman" pitchFamily="18" charset="0"/>
              </a:rPr>
              <a:t>Государственный сертификат на материнский (семейный) капитал не является ценной бумагой и не подлежит указанию в разделе 5 справки.</a:t>
            </a:r>
          </a:p>
          <a:p>
            <a:pPr indent="449263"/>
            <a:endParaRPr lang="ru-RU" b="1" dirty="0">
              <a:solidFill>
                <a:srgbClr val="283583"/>
              </a:solidFill>
            </a:endParaRPr>
          </a:p>
          <a:p>
            <a:pPr indent="449263"/>
            <a:endParaRPr lang="ru-RU" dirty="0"/>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17</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897147" y="427534"/>
            <a:ext cx="10558732" cy="5940088"/>
          </a:xfrm>
          <a:prstGeom prst="rect">
            <a:avLst/>
          </a:prstGeom>
        </p:spPr>
        <p:txBody>
          <a:bodyPr wrap="square">
            <a:spAutoFit/>
          </a:bodyPr>
          <a:lstStyle/>
          <a:p>
            <a:pPr algn="ctr"/>
            <a:r>
              <a:rPr lang="ru-RU" sz="2000" b="1" dirty="0">
                <a:solidFill>
                  <a:srgbClr val="C00000"/>
                </a:solidFill>
              </a:rPr>
              <a:t>Подраздел 5.1. Акции и иное участие в коммерческих организациях и фондах</a:t>
            </a:r>
          </a:p>
          <a:p>
            <a:pPr indent="449263" algn="just"/>
            <a:r>
              <a:rPr lang="ru-RU" dirty="0">
                <a:solidFill>
                  <a:srgbClr val="283583"/>
                </a:solidFill>
                <a:latin typeface="Times New Roman" pitchFamily="18" charset="0"/>
                <a:cs typeface="Times New Roman" pitchFamily="18" charset="0"/>
              </a:rPr>
              <a:t>В соответствии с Федеральным законом от 22 апреля 1996 г. № 39-ФЗ "О рынке ценных бумаг" акция – это эмиссионная ценная бумага, закрепляющая права ее владельца (акционера) на получение части прибыли акционерного общества в виде дивидендов, на участие в управлении акционерным обществом и на часть имущества, остающегося после его ликвидации. Акция является именной ценной бумагой. </a:t>
            </a:r>
          </a:p>
          <a:p>
            <a:pPr indent="449263" algn="just"/>
            <a:r>
              <a:rPr lang="ru-RU" dirty="0">
                <a:solidFill>
                  <a:srgbClr val="283583"/>
                </a:solidFill>
                <a:latin typeface="Times New Roman" pitchFamily="18" charset="0"/>
                <a:cs typeface="Times New Roman" pitchFamily="18" charset="0"/>
              </a:rPr>
              <a:t> В случае если служащий (работник), его супруг (супруга) и (или) несовершеннолетние дети являются учредителем коммерческой организации, то данную информацию также необходимо отразить. </a:t>
            </a:r>
          </a:p>
          <a:p>
            <a:pPr algn="just"/>
            <a:r>
              <a:rPr lang="ru-RU" dirty="0">
                <a:solidFill>
                  <a:srgbClr val="283583"/>
                </a:solidFill>
                <a:latin typeface="Times New Roman" pitchFamily="18" charset="0"/>
                <a:cs typeface="Times New Roman" pitchFamily="18" charset="0"/>
              </a:rPr>
              <a:t>В налоговом кодексе доходом считается сумма, которую инвестор получил от продажи ценных бумаг в течение года. Деньги, потраченные на покупку этих ценных бумаг, не учитываются. Также в эту сумму не входят доходы от роста стоимости акции, если она еще не продана, — учитываются только реализованные ценные бумаги. (п.7 ст. 214.1 НК РФ)</a:t>
            </a:r>
          </a:p>
          <a:p>
            <a:pPr algn="just"/>
            <a:r>
              <a:rPr lang="ru-RU" dirty="0">
                <a:solidFill>
                  <a:srgbClr val="283583"/>
                </a:solidFill>
                <a:latin typeface="Times New Roman" pitchFamily="18" charset="0"/>
                <a:cs typeface="Times New Roman" pitchFamily="18" charset="0"/>
              </a:rPr>
              <a:t>Доходы минус расходы — это финансовый результат. Положительный финансовый результат признается налоговой базой. Она указывается в разделе 5 справки 2-НДФЛ — это и есть та сумма, с которой нужно заплатить налог. (п.14 ст. 214.1 НК РФ)</a:t>
            </a:r>
          </a:p>
          <a:p>
            <a:pPr algn="just"/>
            <a:r>
              <a:rPr lang="ru-RU" dirty="0">
                <a:solidFill>
                  <a:srgbClr val="283583"/>
                </a:solidFill>
                <a:latin typeface="Times New Roman" pitchFamily="18" charset="0"/>
                <a:cs typeface="Times New Roman" pitchFamily="18" charset="0"/>
              </a:rPr>
              <a:t>Под доходом от операций с ценными бумагами понимается финансовый результат, т.е. доходы за вычетом понесенных расходов на приобретение ценных бумаг.</a:t>
            </a:r>
          </a:p>
          <a:p>
            <a:pPr algn="just"/>
            <a:r>
              <a:rPr lang="ru-RU" dirty="0">
                <a:solidFill>
                  <a:srgbClr val="283583"/>
                </a:solidFill>
                <a:latin typeface="Times New Roman" pitchFamily="18" charset="0"/>
                <a:cs typeface="Times New Roman" pitchFamily="18" charset="0"/>
              </a:rPr>
              <a:t>Правонарушением является не сам факт владения ценными бумагами а неисполнение обязанности уведомить в установленном порядке о возникшем конфликте интересов или о возможности его возникновения и (или) непринятие предусмотренных законодательством РФ о противодействии коррупции мер по предотвращению и урегулированию конфликта интересов, связанного с владением такими ценными бумагами.</a:t>
            </a:r>
            <a:endParaRPr lang="ru-RU"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18</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923025" y="595223"/>
            <a:ext cx="10437963" cy="4955203"/>
          </a:xfrm>
          <a:prstGeom prst="rect">
            <a:avLst/>
          </a:prstGeom>
        </p:spPr>
        <p:txBody>
          <a:bodyPr wrap="square">
            <a:spAutoFit/>
          </a:bodyPr>
          <a:lstStyle/>
          <a:p>
            <a:pPr algn="ctr"/>
            <a:r>
              <a:rPr lang="ru-RU" b="1" dirty="0">
                <a:solidFill>
                  <a:srgbClr val="C00000"/>
                </a:solidFill>
              </a:rPr>
              <a:t>Подраздел 5.2. Иные ценные бумаги</a:t>
            </a:r>
          </a:p>
          <a:p>
            <a:pPr algn="ctr"/>
            <a:endParaRPr lang="ru-RU" b="1" dirty="0">
              <a:solidFill>
                <a:srgbClr val="C00000"/>
              </a:solidFill>
            </a:endParaRPr>
          </a:p>
          <a:p>
            <a:pPr indent="449263" algn="just"/>
            <a:r>
              <a:rPr lang="ru-RU" sz="2000" dirty="0">
                <a:solidFill>
                  <a:srgbClr val="283583"/>
                </a:solidFill>
                <a:latin typeface="Times New Roman" pitchFamily="18" charset="0"/>
                <a:cs typeface="Times New Roman" pitchFamily="18" charset="0"/>
              </a:rPr>
              <a:t>В подразделе 5.2 раздела 5 справки указываются все ценные бумаги по видам (облигации, векселя и другие), за исключением акций, указанных в подразделе 5.1 раздела 5 справки.</a:t>
            </a:r>
          </a:p>
          <a:p>
            <a:pPr indent="449263" algn="just"/>
            <a:r>
              <a:rPr lang="ru-RU" sz="2000" dirty="0">
                <a:solidFill>
                  <a:srgbClr val="283583"/>
                </a:solidFill>
                <a:latin typeface="Times New Roman" pitchFamily="18" charset="0"/>
                <a:cs typeface="Times New Roman" pitchFamily="18" charset="0"/>
              </a:rPr>
              <a:t>Отражается информация о цене, которая определена эмитентом при выпуске ценной бумаги. В данной графе указывается номинальная величина обязательства одной ценной бумаги, а не их совокупности.</a:t>
            </a:r>
          </a:p>
          <a:p>
            <a:pPr indent="449263" algn="just"/>
            <a:r>
              <a:rPr lang="ru-RU" sz="2000" dirty="0">
                <a:solidFill>
                  <a:srgbClr val="283583"/>
                </a:solidFill>
                <a:latin typeface="Times New Roman" pitchFamily="18" charset="0"/>
                <a:cs typeface="Times New Roman" pitchFamily="18" charset="0"/>
              </a:rPr>
              <a:t>Указывается общая стоимость ценных бумаг данного вида исходя из стоимости их приобретения (если её нельзя определить - исходя из рыночной стоимости или номинальной стоимости). Для обязательств, выраженных в иностранной валюте, стоимость указывается в рублях по курсу Банка России на отчётную дату. </a:t>
            </a:r>
          </a:p>
          <a:p>
            <a:pPr indent="449263" algn="just"/>
            <a:r>
              <a:rPr lang="ru-RU" sz="2000" dirty="0">
                <a:solidFill>
                  <a:srgbClr val="283583"/>
                </a:solidFill>
                <a:latin typeface="Times New Roman" pitchFamily="18" charset="0"/>
                <a:cs typeface="Times New Roman" pitchFamily="18" charset="0"/>
              </a:rPr>
              <a:t>При этом отдельные ценные бумаги (инвестиционный пай паевого инвестиционного фонда, депозитарные расписки, закладные, ипотечные сертификаты участия, сберегательные сертификаты) не имеют номинальной стоимости. В таком случае данная графа не заполняется.</a:t>
            </a:r>
          </a:p>
          <a:p>
            <a:pPr indent="449263" algn="just"/>
            <a:endParaRPr lang="ru-RU" sz="2000"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2965609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19</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534838" y="427533"/>
            <a:ext cx="11172182" cy="6247864"/>
          </a:xfrm>
          <a:prstGeom prst="rect">
            <a:avLst/>
          </a:prstGeom>
        </p:spPr>
        <p:txBody>
          <a:bodyPr wrap="square">
            <a:spAutoFit/>
          </a:bodyPr>
          <a:lstStyle/>
          <a:p>
            <a:pPr algn="ctr"/>
            <a:r>
              <a:rPr lang="ru-RU" sz="2000" b="1" dirty="0">
                <a:solidFill>
                  <a:srgbClr val="C00000"/>
                </a:solidFill>
              </a:rPr>
              <a:t>РАЗДЕЛ 6. СВЕДЕНИЯ ОБ ОБЯЗАТЕЛЬСТВАХ ИМУЩЕСТВЕННОГО ХАРАКТЕРА</a:t>
            </a:r>
          </a:p>
          <a:p>
            <a:pPr algn="ctr"/>
            <a:r>
              <a:rPr lang="ru-RU" sz="2000" b="1" dirty="0">
                <a:solidFill>
                  <a:srgbClr val="283583"/>
                </a:solidFill>
              </a:rPr>
              <a:t>Подраздел 6.1. Объекты недвижимого имущества, находящиеся в пользовании</a:t>
            </a:r>
          </a:p>
          <a:p>
            <a:pPr indent="449263" algn="just"/>
            <a:r>
              <a:rPr lang="ru-RU" dirty="0">
                <a:solidFill>
                  <a:srgbClr val="283583"/>
                </a:solidFill>
                <a:latin typeface="Times New Roman" pitchFamily="18" charset="0"/>
                <a:cs typeface="Times New Roman" pitchFamily="18" charset="0"/>
              </a:rPr>
              <a:t>В данном подразделе указывается недвижимое имущество (муниципальное, ведомственное, арендованное и т.п.), находящееся во временном пользовании (не в собственности) служащего (работника), его супруги (супруга), несовершеннолетних детей, а также основание пользования (договор аренды, фактическое предоставление и другие). </a:t>
            </a:r>
          </a:p>
          <a:p>
            <a:pPr indent="449263" algn="just"/>
            <a:r>
              <a:rPr lang="ru-RU" dirty="0">
                <a:solidFill>
                  <a:srgbClr val="283583"/>
                </a:solidFill>
                <a:latin typeface="Times New Roman" pitchFamily="18" charset="0"/>
                <a:cs typeface="Times New Roman" pitchFamily="18" charset="0"/>
              </a:rPr>
              <a:t>Также в подразделе подлежат отражению объекты недвижимого имущества, находящиеся в пользовании гражданина, зарегистрированного в качестве индивидуального предпринимателя, в отношении которого представляется справка.</a:t>
            </a:r>
          </a:p>
          <a:p>
            <a:pPr indent="449263" algn="just"/>
            <a:r>
              <a:rPr lang="ru-RU" dirty="0">
                <a:solidFill>
                  <a:srgbClr val="283583"/>
                </a:solidFill>
                <a:latin typeface="Times New Roman" pitchFamily="18" charset="0"/>
                <a:cs typeface="Times New Roman" pitchFamily="18" charset="0"/>
              </a:rPr>
              <a:t>При заполнении данного подраздела требуется указывать объекты недвижимого имущества, которые непосредственно находятся в пользовании служащего (работника) и (или) его супруги (супруга), несовершеннолетнего ребенка на основании заключенных договоров (аренда, безвозмездное пользование и т.д.) или в результате фактического предоставления в пользование.</a:t>
            </a:r>
          </a:p>
          <a:p>
            <a:pPr indent="449263" algn="just"/>
            <a:r>
              <a:rPr lang="ru-RU" dirty="0">
                <a:solidFill>
                  <a:srgbClr val="283583"/>
                </a:solidFill>
                <a:latin typeface="Times New Roman" pitchFamily="18" charset="0"/>
                <a:cs typeface="Times New Roman" pitchFamily="18" charset="0"/>
              </a:rPr>
              <a:t>В случае, если объект недвижимого имущества находится в долевой собственности у служащего (работника) и лица, в отношении которого справка не представляется, в зависимости от наличия фактов пользования такая доля подлежит отражению</a:t>
            </a:r>
          </a:p>
          <a:p>
            <a:pPr indent="449263" algn="just"/>
            <a:r>
              <a:rPr lang="ru-RU" dirty="0">
                <a:solidFill>
                  <a:srgbClr val="283583"/>
                </a:solidFill>
                <a:latin typeface="Times New Roman" pitchFamily="18" charset="0"/>
                <a:cs typeface="Times New Roman" pitchFamily="18" charset="0"/>
              </a:rPr>
              <a:t>Подлежит отражению имущество, используемое для бытовых нужд, но не зарегистрированное в установленном порядке органами </a:t>
            </a:r>
            <a:r>
              <a:rPr lang="ru-RU" dirty="0" err="1">
                <a:solidFill>
                  <a:srgbClr val="283583"/>
                </a:solidFill>
                <a:latin typeface="Times New Roman" pitchFamily="18" charset="0"/>
                <a:cs typeface="Times New Roman" pitchFamily="18" charset="0"/>
              </a:rPr>
              <a:t>Росреестра</a:t>
            </a:r>
            <a:r>
              <a:rPr lang="ru-RU" dirty="0">
                <a:solidFill>
                  <a:srgbClr val="283583"/>
                </a:solidFill>
                <a:latin typeface="Times New Roman" pitchFamily="18" charset="0"/>
                <a:cs typeface="Times New Roman" pitchFamily="18" charset="0"/>
              </a:rPr>
              <a:t>, объекты незавершенного строительства;</a:t>
            </a:r>
          </a:p>
          <a:p>
            <a:pPr indent="449263" algn="just"/>
            <a:r>
              <a:rPr lang="ru-RU" dirty="0">
                <a:solidFill>
                  <a:srgbClr val="283583"/>
                </a:solidFill>
                <a:latin typeface="Times New Roman" pitchFamily="18" charset="0"/>
                <a:cs typeface="Times New Roman" pitchFamily="18" charset="0"/>
              </a:rPr>
              <a:t>Пользование может быть "фактическим", а площадь может указываться с учётом применимых обстоятельств</a:t>
            </a:r>
          </a:p>
          <a:p>
            <a:pPr indent="449263" algn="just"/>
            <a:r>
              <a:rPr lang="ru-RU" dirty="0">
                <a:solidFill>
                  <a:srgbClr val="283583"/>
                </a:solidFill>
                <a:latin typeface="Times New Roman" pitchFamily="18" charset="0"/>
                <a:cs typeface="Times New Roman" pitchFamily="18" charset="0"/>
              </a:rPr>
              <a:t>Административное здание, являющееся местом прохождения федеральной государственной службы, в пользовании не указывается</a:t>
            </a:r>
            <a:endParaRPr lang="ru-RU"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139921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2</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6" name="Прямоугольник 5"/>
          <p:cNvSpPr/>
          <p:nvPr/>
        </p:nvSpPr>
        <p:spPr>
          <a:xfrm>
            <a:off x="1449238" y="460429"/>
            <a:ext cx="9135373" cy="646331"/>
          </a:xfrm>
          <a:prstGeom prst="rect">
            <a:avLst/>
          </a:prstGeom>
        </p:spPr>
        <p:txBody>
          <a:bodyPr wrap="square">
            <a:spAutoFit/>
          </a:bodyPr>
          <a:lstStyle/>
          <a:p>
            <a:pPr lvl="0" algn="ctr"/>
            <a:r>
              <a:rPr lang="ru-RU" b="1" dirty="0">
                <a:solidFill>
                  <a:srgbClr val="C00000"/>
                </a:solidFill>
              </a:rPr>
              <a:t>Представление сведений о доходах, расходах,</a:t>
            </a:r>
            <a:endParaRPr lang="ru-RU" dirty="0">
              <a:solidFill>
                <a:srgbClr val="C00000"/>
              </a:solidFill>
            </a:endParaRPr>
          </a:p>
          <a:p>
            <a:pPr algn="ctr"/>
            <a:r>
              <a:rPr lang="ru-RU" b="1" dirty="0">
                <a:solidFill>
                  <a:srgbClr val="C00000"/>
                </a:solidFill>
              </a:rPr>
              <a:t>об имуществе и обязательствах имущественного характера</a:t>
            </a:r>
            <a:endParaRPr lang="ru-RU" dirty="0">
              <a:solidFill>
                <a:srgbClr val="C00000"/>
              </a:solidFill>
            </a:endParaRPr>
          </a:p>
        </p:txBody>
      </p:sp>
      <p:sp>
        <p:nvSpPr>
          <p:cNvPr id="7" name="Прямоугольник 6"/>
          <p:cNvSpPr/>
          <p:nvPr/>
        </p:nvSpPr>
        <p:spPr>
          <a:xfrm>
            <a:off x="543994" y="1327534"/>
            <a:ext cx="11194846" cy="3693319"/>
          </a:xfrm>
          <a:prstGeom prst="rect">
            <a:avLst/>
          </a:prstGeom>
        </p:spPr>
        <p:txBody>
          <a:bodyPr wrap="square">
            <a:spAutoFit/>
          </a:bodyPr>
          <a:lstStyle/>
          <a:p>
            <a:pPr indent="449263" algn="just"/>
            <a:r>
              <a:rPr lang="ru-RU" dirty="0">
                <a:solidFill>
                  <a:srgbClr val="334286"/>
                </a:solidFill>
                <a:latin typeface="Times New Roman" pitchFamily="18" charset="0"/>
                <a:cs typeface="Times New Roman" pitchFamily="18" charset="0"/>
              </a:rPr>
              <a:t>Сведения о доходах, расходах, об имуществе и обязательствах имущественного характера (далее – сведения) представляются лицами, замещающими должности, осуществление полномочий по которым влечет за собой обязанность представлять такие сведения (далее – служащий (работник)), гражданином, претендующим на замещение.</a:t>
            </a:r>
          </a:p>
          <a:p>
            <a:pPr indent="449263" algn="just"/>
            <a:r>
              <a:rPr lang="ru-RU" dirty="0">
                <a:solidFill>
                  <a:srgbClr val="334286"/>
                </a:solidFill>
                <a:latin typeface="Times New Roman" pitchFamily="18" charset="0"/>
                <a:cs typeface="Times New Roman" pitchFamily="18" charset="0"/>
              </a:rPr>
              <a:t> Сведения о доходах, об имуществе и обязательствах имущественного характера представляются также федеральным государственным служащим, замещающим должность государственной службы, не предусмотренную </a:t>
            </a:r>
            <a:r>
              <a:rPr lang="ru-RU" dirty="0">
                <a:solidFill>
                  <a:srgbClr val="334286"/>
                </a:solidFill>
                <a:latin typeface="Times New Roman" pitchFamily="18" charset="0"/>
                <a:cs typeface="Times New Roman" pitchFamily="18" charset="0"/>
                <a:hlinkClick r:id="rId3">
                  <a:extLst>
                    <a:ext uri="{A12FA001-AC4F-418D-AE19-62706E023703}">
                      <ahyp:hlinkClr xmlns:ahyp="http://schemas.microsoft.com/office/drawing/2018/hyperlinkcolor" xmlns="" xmlns:lc="http://schemas.openxmlformats.org/drawingml/2006/lockedCanvas" val="tx"/>
                    </a:ext>
                  </a:extLst>
                </a:hlinkClick>
              </a:rPr>
              <a:t>перечнем</a:t>
            </a:r>
            <a:r>
              <a:rPr lang="ru-RU" dirty="0">
                <a:solidFill>
                  <a:srgbClr val="334286"/>
                </a:solidFill>
                <a:latin typeface="Times New Roman" pitchFamily="18" charset="0"/>
                <a:cs typeface="Times New Roman" pitchFamily="18" charset="0"/>
              </a:rPr>
              <a:t> должностей, утвержденным Указом Президента Российской Федерации от 18 мая 2009 г. № 557 "Об утверждении перечня должностей федеральной государственной службы, при замещении которых федеральные государственные служащие обязаны представлять сведения о своих доходах, об имуществе и обязательствах имущественного характера, а также сведения о доходах, об имуществе и обязательствах имущественного характера своих супруги (супруга) и несовершеннолетних детей", и претендующим на замещение должности государственной службы в данном государственном органе, предусмотренной этим перечнем. </a:t>
            </a:r>
            <a:endParaRPr lang="ru-RU" dirty="0">
              <a:solidFill>
                <a:srgbClr val="334286"/>
              </a:solidFill>
              <a:latin typeface="Times New Roman" pitchFamily="18" charset="0"/>
              <a:cs typeface="Times New Roman" pitchFamily="18" charset="0"/>
            </a:endParaRPr>
          </a:p>
        </p:txBody>
      </p:sp>
      <p:sp>
        <p:nvSpPr>
          <p:cNvPr id="8" name="Прямоугольник 7"/>
          <p:cNvSpPr/>
          <p:nvPr/>
        </p:nvSpPr>
        <p:spPr>
          <a:xfrm>
            <a:off x="1158082" y="5229494"/>
            <a:ext cx="9616310" cy="369332"/>
          </a:xfrm>
          <a:prstGeom prst="rect">
            <a:avLst/>
          </a:prstGeom>
        </p:spPr>
        <p:txBody>
          <a:bodyPr wrap="square">
            <a:spAutoFit/>
          </a:bodyPr>
          <a:lstStyle/>
          <a:p>
            <a:pPr indent="449263"/>
            <a:r>
              <a:rPr lang="ru-RU" dirty="0">
                <a:solidFill>
                  <a:srgbClr val="334286"/>
                </a:solidFill>
                <a:latin typeface="Times New Roman" pitchFamily="18" charset="0"/>
                <a:cs typeface="Times New Roman" pitchFamily="18" charset="0"/>
              </a:rPr>
              <a:t>Сведения представляются не позднее </a:t>
            </a:r>
            <a:r>
              <a:rPr lang="ru-RU" b="1" dirty="0">
                <a:solidFill>
                  <a:srgbClr val="334286"/>
                </a:solidFill>
                <a:latin typeface="Times New Roman" pitchFamily="18" charset="0"/>
                <a:cs typeface="Times New Roman" pitchFamily="18" charset="0"/>
              </a:rPr>
              <a:t>30 апреля года</a:t>
            </a:r>
            <a:r>
              <a:rPr lang="ru-RU" dirty="0">
                <a:solidFill>
                  <a:srgbClr val="334286"/>
                </a:solidFill>
                <a:latin typeface="Times New Roman" pitchFamily="18" charset="0"/>
                <a:cs typeface="Times New Roman" pitchFamily="18" charset="0"/>
              </a:rPr>
              <a:t>, следующего за отчетным.</a:t>
            </a:r>
            <a:endParaRPr lang="ru-RU" dirty="0">
              <a:solidFill>
                <a:srgbClr val="334286"/>
              </a:solidFill>
              <a:latin typeface="Times New Roman" pitchFamily="18" charset="0"/>
              <a:cs typeface="Times New Roman" pitchFamily="18" charset="0"/>
            </a:endParaRPr>
          </a:p>
        </p:txBody>
      </p:sp>
    </p:spTree>
    <p:extLst>
      <p:ext uri="{BB962C8B-B14F-4D97-AF65-F5344CB8AC3E}">
        <p14:creationId xmlns:p14="http://schemas.microsoft.com/office/powerpoint/2010/main" val="164937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20</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741871" y="427534"/>
            <a:ext cx="10800271" cy="5355312"/>
          </a:xfrm>
          <a:prstGeom prst="rect">
            <a:avLst/>
          </a:prstGeom>
        </p:spPr>
        <p:txBody>
          <a:bodyPr wrap="square">
            <a:spAutoFit/>
          </a:bodyPr>
          <a:lstStyle/>
          <a:p>
            <a:pPr indent="449263" algn="ctr"/>
            <a:r>
              <a:rPr lang="ru-RU" b="1" dirty="0">
                <a:solidFill>
                  <a:srgbClr val="283583"/>
                </a:solidFill>
                <a:latin typeface="Times New Roman" pitchFamily="18" charset="0"/>
                <a:cs typeface="Times New Roman" pitchFamily="18" charset="0"/>
              </a:rPr>
              <a:t>Подраздел 6.2. Срочные обязательства финансового </a:t>
            </a:r>
            <a:r>
              <a:rPr lang="ru-RU" b="1" dirty="0" smtClean="0">
                <a:solidFill>
                  <a:srgbClr val="283583"/>
                </a:solidFill>
                <a:latin typeface="Times New Roman" pitchFamily="18" charset="0"/>
                <a:cs typeface="Times New Roman" pitchFamily="18" charset="0"/>
              </a:rPr>
              <a:t>характера</a:t>
            </a:r>
          </a:p>
          <a:p>
            <a:pPr indent="449263" algn="ctr"/>
            <a:endParaRPr lang="ru-RU" b="1" dirty="0">
              <a:solidFill>
                <a:srgbClr val="283583"/>
              </a:solidFill>
              <a:latin typeface="Times New Roman" pitchFamily="18" charset="0"/>
              <a:cs typeface="Times New Roman" pitchFamily="18" charset="0"/>
            </a:endParaRPr>
          </a:p>
          <a:p>
            <a:pPr indent="449263" algn="just"/>
            <a:r>
              <a:rPr lang="ru-RU" dirty="0">
                <a:solidFill>
                  <a:srgbClr val="283583"/>
                </a:solidFill>
                <a:latin typeface="Times New Roman" pitchFamily="18" charset="0"/>
                <a:cs typeface="Times New Roman" pitchFamily="18" charset="0"/>
              </a:rPr>
              <a:t>В данном подразделе указывается каждое имеющееся на отчетную дату срочное обязательство финансового характера на сумму, равную или превышающую 500 000 руб., кредитором или должником по которому является служащий (работник), его супруга (супруг), несовершеннолетний ребенок. В том числе обязательно подлежат указанию:</a:t>
            </a:r>
          </a:p>
          <a:p>
            <a:pPr indent="449263" algn="just"/>
            <a:r>
              <a:rPr lang="ru-RU" dirty="0">
                <a:solidFill>
                  <a:srgbClr val="283583"/>
                </a:solidFill>
                <a:latin typeface="Times New Roman" pitchFamily="18" charset="0"/>
                <a:cs typeface="Times New Roman" pitchFamily="18" charset="0"/>
              </a:rPr>
              <a:t>- договор участия в долевом строительстве объекта недвижимости;</a:t>
            </a:r>
          </a:p>
          <a:p>
            <a:pPr indent="434975"/>
            <a:r>
              <a:rPr lang="ru-RU" dirty="0">
                <a:solidFill>
                  <a:srgbClr val="283583"/>
                </a:solidFill>
                <a:latin typeface="Times New Roman" pitchFamily="18" charset="0"/>
                <a:cs typeface="Times New Roman" pitchFamily="18" charset="0"/>
              </a:rPr>
              <a:t>- обязательства, связанные с заключением договора об уступке права требования.</a:t>
            </a:r>
          </a:p>
          <a:p>
            <a:pPr indent="449263" algn="just"/>
            <a:r>
              <a:rPr lang="ru-RU" dirty="0">
                <a:solidFill>
                  <a:srgbClr val="283583"/>
                </a:solidFill>
                <a:latin typeface="Times New Roman" pitchFamily="18" charset="0"/>
                <a:cs typeface="Times New Roman" pitchFamily="18" charset="0"/>
              </a:rPr>
              <a:t>Также подлежат отражению срочные обязательства финансового характера гражданина, зарегистрированного в качестве индивидуального предпринимателя, в отношении которого представляется справка.</a:t>
            </a:r>
          </a:p>
          <a:p>
            <a:pPr indent="449263" algn="just"/>
            <a:r>
              <a:rPr lang="ru-RU" dirty="0">
                <a:solidFill>
                  <a:srgbClr val="283583"/>
                </a:solidFill>
                <a:latin typeface="Times New Roman" pitchFamily="18" charset="0"/>
                <a:cs typeface="Times New Roman" pitchFamily="18" charset="0"/>
              </a:rPr>
              <a:t>Данный подраздел также подлежит заполнению в случае, если лицо, в отношении которого представляются сведения, является </a:t>
            </a:r>
            <a:r>
              <a:rPr lang="ru-RU" dirty="0" err="1">
                <a:solidFill>
                  <a:srgbClr val="283583"/>
                </a:solidFill>
                <a:latin typeface="Times New Roman" pitchFamily="18" charset="0"/>
                <a:cs typeface="Times New Roman" pitchFamily="18" charset="0"/>
              </a:rPr>
              <a:t>созаемщиком</a:t>
            </a:r>
            <a:r>
              <a:rPr lang="ru-RU" dirty="0">
                <a:solidFill>
                  <a:srgbClr val="283583"/>
                </a:solidFill>
                <a:latin typeface="Times New Roman" pitchFamily="18" charset="0"/>
                <a:cs typeface="Times New Roman" pitchFamily="18" charset="0"/>
              </a:rPr>
              <a:t>.</a:t>
            </a:r>
          </a:p>
          <a:p>
            <a:pPr indent="449263" algn="just"/>
            <a:r>
              <a:rPr lang="ru-RU" dirty="0">
                <a:solidFill>
                  <a:srgbClr val="283583"/>
                </a:solidFill>
                <a:latin typeface="Times New Roman" pitchFamily="18" charset="0"/>
                <a:cs typeface="Times New Roman" pitchFamily="18" charset="0"/>
              </a:rPr>
              <a:t>В подразделе 6.2 раздела 6 справки подлежат отражению сведения о денежных обязательствах клиента и профессионального участника рынка ценных бумаг, возникших в рамках соответствующего договора, которые равны или превышают 500 000 руб. Денежные обязательства профессионального участника рынка ценных бумаг указываются на отчетную дату за вычетом стоимости приобретенных в рамках договора на брокерское обслуживание либо договора доверительного управления ценных бумаг. Для обязательств, выраженных в иностранной валюте, сумма указывается в рублях по курсу Банка России на отчетную дату.</a:t>
            </a:r>
            <a:endParaRPr lang="ru-RU"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1399216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21</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466887" y="595224"/>
            <a:ext cx="11490333" cy="5509200"/>
          </a:xfrm>
          <a:prstGeom prst="rect">
            <a:avLst/>
          </a:prstGeom>
        </p:spPr>
        <p:txBody>
          <a:bodyPr wrap="square">
            <a:spAutoFit/>
          </a:bodyPr>
          <a:lstStyle/>
          <a:p>
            <a:pPr indent="449263" algn="just"/>
            <a:r>
              <a:rPr lang="ru-RU" sz="3200" dirty="0">
                <a:solidFill>
                  <a:srgbClr val="283583"/>
                </a:solidFill>
                <a:latin typeface="Times New Roman" pitchFamily="18" charset="0"/>
                <a:cs typeface="Times New Roman" pitchFamily="18" charset="0"/>
              </a:rPr>
              <a:t>Непредставление гражданским служащим сведений о своих доходах, об имуществе и обязательствах имущественного характера, а также о доходах, об имуществе и обязательствах имущественного характера членов своей семьи в случае, если представление таких сведений обязательно, либо представление заведомо недостоверных или неполных сведений является правонарушением, влекущим увольнение гражданского служащего с гражданской службы.</a:t>
            </a:r>
          </a:p>
          <a:p>
            <a:pPr indent="449263" algn="just"/>
            <a:r>
              <a:rPr lang="ru-RU" sz="3200" dirty="0">
                <a:solidFill>
                  <a:srgbClr val="283583"/>
                </a:solidFill>
                <a:latin typeface="Times New Roman" pitchFamily="18" charset="0"/>
                <a:cs typeface="Times New Roman" pitchFamily="18" charset="0"/>
              </a:rPr>
              <a:t>ст. 20 Федеральный закон от 27.07.2004 N 79-ФЗ (ред. от 05.12.2022) "О государственной гражданской службе Российской Федерации"</a:t>
            </a:r>
            <a:endParaRPr lang="ru-RU" sz="3200"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139921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22</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2073713" y="3244334"/>
            <a:ext cx="8044575" cy="830997"/>
          </a:xfrm>
          <a:prstGeom prst="rect">
            <a:avLst/>
          </a:prstGeom>
        </p:spPr>
        <p:txBody>
          <a:bodyPr wrap="none">
            <a:spAutoFit/>
          </a:bodyPr>
          <a:lstStyle/>
          <a:p>
            <a:pPr algn="ctr"/>
            <a:r>
              <a:rPr lang="ru-RU" sz="4800" dirty="0">
                <a:solidFill>
                  <a:srgbClr val="283583"/>
                </a:solidFill>
              </a:rPr>
              <a:t>СПАСИБО ЗА ВНИМАНИЕ!</a:t>
            </a:r>
            <a:endParaRPr lang="ru-RU" sz="4800" dirty="0">
              <a:solidFill>
                <a:srgbClr val="283583"/>
              </a:solidFill>
            </a:endParaRPr>
          </a:p>
        </p:txBody>
      </p:sp>
    </p:spTree>
    <p:extLst>
      <p:ext uri="{BB962C8B-B14F-4D97-AF65-F5344CB8AC3E}">
        <p14:creationId xmlns:p14="http://schemas.microsoft.com/office/powerpoint/2010/main" val="1399216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3</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1086928" y="889844"/>
            <a:ext cx="10334446" cy="5262979"/>
          </a:xfrm>
          <a:prstGeom prst="rect">
            <a:avLst/>
          </a:prstGeom>
        </p:spPr>
        <p:txBody>
          <a:bodyPr wrap="square">
            <a:spAutoFit/>
          </a:bodyPr>
          <a:lstStyle/>
          <a:p>
            <a:pPr algn="just"/>
            <a:r>
              <a:rPr lang="ru-RU" sz="2400" dirty="0">
                <a:solidFill>
                  <a:srgbClr val="D0000A"/>
                </a:solidFill>
                <a:latin typeface="Times New Roman" pitchFamily="18" charset="0"/>
                <a:cs typeface="Times New Roman" pitchFamily="18" charset="0"/>
              </a:rPr>
              <a:t>НЕ ПРЕДУСМОТРЕНО</a:t>
            </a:r>
          </a:p>
          <a:p>
            <a:pPr algn="just"/>
            <a:r>
              <a:rPr lang="ru-RU" sz="2400" b="1" dirty="0">
                <a:solidFill>
                  <a:srgbClr val="283583"/>
                </a:solidFill>
                <a:latin typeface="Times New Roman" pitchFamily="18" charset="0"/>
                <a:cs typeface="Times New Roman" pitchFamily="18" charset="0"/>
              </a:rPr>
              <a:t>освобождение служащего от представления сведений о доходах в период нахождения в отпуске, декрете, больничном</a:t>
            </a:r>
          </a:p>
          <a:p>
            <a:pPr algn="just"/>
            <a:r>
              <a:rPr lang="ru-RU" sz="2400" dirty="0">
                <a:solidFill>
                  <a:srgbClr val="D0000A"/>
                </a:solidFill>
                <a:latin typeface="Times New Roman" pitchFamily="18" charset="0"/>
                <a:cs typeface="Times New Roman" pitchFamily="18" charset="0"/>
              </a:rPr>
              <a:t>НЕ РЕКОМЕНДУЕТСЯ</a:t>
            </a:r>
          </a:p>
          <a:p>
            <a:pPr algn="just"/>
            <a:r>
              <a:rPr lang="ru-RU" sz="2400" b="1" dirty="0">
                <a:solidFill>
                  <a:srgbClr val="283583"/>
                </a:solidFill>
                <a:latin typeface="Times New Roman" pitchFamily="18" charset="0"/>
                <a:cs typeface="Times New Roman" pitchFamily="18" charset="0"/>
              </a:rPr>
              <a:t>откладывать представление сведений о доходах в случае запланированного длительного отсутствия</a:t>
            </a:r>
          </a:p>
          <a:p>
            <a:pPr algn="just"/>
            <a:r>
              <a:rPr lang="ru-RU" sz="2400" dirty="0">
                <a:solidFill>
                  <a:srgbClr val="D0000A"/>
                </a:solidFill>
                <a:latin typeface="Times New Roman" pitchFamily="18" charset="0"/>
                <a:cs typeface="Times New Roman" pitchFamily="18" charset="0"/>
              </a:rPr>
              <a:t>Сведения о доходах заполняются на каждого члена семьи ОТДЕЛЬНО</a:t>
            </a:r>
          </a:p>
          <a:p>
            <a:pPr algn="just"/>
            <a:r>
              <a:rPr lang="ru-RU" sz="2400" b="1" dirty="0">
                <a:solidFill>
                  <a:srgbClr val="283583"/>
                </a:solidFill>
                <a:latin typeface="Times New Roman" pitchFamily="18" charset="0"/>
                <a:cs typeface="Times New Roman" pitchFamily="18" charset="0"/>
              </a:rPr>
              <a:t>В случае невозможности представить по объективным причинам сведения о доходах, об имуществе и обязательствах имущественного характера супруги (супруга) и (или) несовершеннолетних детей</a:t>
            </a:r>
            <a:r>
              <a:rPr lang="ru-RU" sz="2400" b="1" dirty="0">
                <a:solidFill>
                  <a:srgbClr val="D0000A"/>
                </a:solidFill>
                <a:latin typeface="Times New Roman" pitchFamily="18" charset="0"/>
                <a:cs typeface="Times New Roman" pitchFamily="18" charset="0"/>
              </a:rPr>
              <a:t> СЛУЖАЩИЙ ОБЯЗАН </a:t>
            </a:r>
            <a:r>
              <a:rPr lang="ru-RU" sz="2400" b="1" dirty="0">
                <a:solidFill>
                  <a:srgbClr val="283583"/>
                </a:solidFill>
                <a:latin typeface="Times New Roman" pitchFamily="18" charset="0"/>
                <a:cs typeface="Times New Roman" pitchFamily="18" charset="0"/>
              </a:rPr>
              <a:t>представить соответствующее заявление</a:t>
            </a:r>
          </a:p>
          <a:p>
            <a:pPr algn="just"/>
            <a:r>
              <a:rPr lang="ru-RU" sz="2400" b="1" dirty="0">
                <a:solidFill>
                  <a:srgbClr val="283583"/>
                </a:solidFill>
                <a:latin typeface="Times New Roman" pitchFamily="18" charset="0"/>
                <a:cs typeface="Times New Roman" pitchFamily="18" charset="0"/>
              </a:rPr>
              <a:t>Заявление рассматривается на заседании Комиссии по соблюдению требований к служебному поведению служащими и урегулированию конфликта интересов</a:t>
            </a:r>
            <a:r>
              <a:rPr lang="ru-RU" sz="2400" dirty="0">
                <a:solidFill>
                  <a:srgbClr val="283583"/>
                </a:solidFill>
                <a:latin typeface="Times New Roman" pitchFamily="18" charset="0"/>
                <a:cs typeface="Times New Roman" pitchFamily="18" charset="0"/>
              </a:rPr>
              <a:t>.</a:t>
            </a:r>
            <a:endParaRPr lang="ru-RU" sz="2400"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1038986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4</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rot="10800000" flipV="1">
            <a:off x="3563437" y="427534"/>
            <a:ext cx="4157204" cy="369332"/>
          </a:xfrm>
          <a:prstGeom prst="rect">
            <a:avLst/>
          </a:prstGeom>
        </p:spPr>
        <p:txBody>
          <a:bodyPr wrap="square">
            <a:spAutoFit/>
          </a:bodyPr>
          <a:lstStyle/>
          <a:p>
            <a:pPr algn="ctr"/>
            <a:r>
              <a:rPr lang="ru-RU" b="1" dirty="0">
                <a:solidFill>
                  <a:srgbClr val="D0000A"/>
                </a:solidFill>
              </a:rPr>
              <a:t>ТИТУЛЬНЫЙ ЛИСТ</a:t>
            </a:r>
            <a:endParaRPr lang="ru-RU" b="1" dirty="0">
              <a:solidFill>
                <a:srgbClr val="D0000A"/>
              </a:solidFill>
            </a:endParaRPr>
          </a:p>
        </p:txBody>
      </p:sp>
      <p:sp>
        <p:nvSpPr>
          <p:cNvPr id="6" name="Прямоугольник 5"/>
          <p:cNvSpPr/>
          <p:nvPr/>
        </p:nvSpPr>
        <p:spPr>
          <a:xfrm>
            <a:off x="638355" y="1060594"/>
            <a:ext cx="10386203" cy="5109091"/>
          </a:xfrm>
          <a:prstGeom prst="rect">
            <a:avLst/>
          </a:prstGeom>
        </p:spPr>
        <p:txBody>
          <a:bodyPr wrap="square">
            <a:spAutoFit/>
          </a:bodyPr>
          <a:lstStyle/>
          <a:p>
            <a:pPr lvl="0" indent="449263" algn="just"/>
            <a:r>
              <a:rPr lang="ru-RU" dirty="0">
                <a:solidFill>
                  <a:srgbClr val="283583"/>
                </a:solidFill>
                <a:latin typeface="Times New Roman" pitchFamily="18" charset="0"/>
                <a:cs typeface="Times New Roman" pitchFamily="18" charset="0"/>
              </a:rPr>
              <a:t>При заполнении титульного листа справки рекомендуется обратить внимание на следующее:</a:t>
            </a:r>
          </a:p>
          <a:p>
            <a:pPr marL="342900" indent="-342900" algn="just">
              <a:spcAft>
                <a:spcPts val="600"/>
              </a:spcAft>
              <a:buFontTx/>
              <a:buAutoNum type="arabicPeriod"/>
              <a:defRPr/>
            </a:pPr>
            <a:r>
              <a:rPr lang="ru-RU" b="1" dirty="0">
                <a:solidFill>
                  <a:srgbClr val="283583"/>
                </a:solidFill>
                <a:latin typeface="Times New Roman" pitchFamily="18" charset="0"/>
                <a:cs typeface="Times New Roman" pitchFamily="18" charset="0"/>
              </a:rPr>
              <a:t>Указывается должность, замещаемая по состоянию на 31.12.2023 г.;</a:t>
            </a:r>
          </a:p>
          <a:p>
            <a:pPr marL="342900" indent="-342900" algn="just">
              <a:spcAft>
                <a:spcPts val="600"/>
              </a:spcAft>
              <a:buFontTx/>
              <a:buAutoNum type="arabicPeriod"/>
              <a:defRPr/>
            </a:pPr>
            <a:r>
              <a:rPr lang="ru-RU" b="1" dirty="0">
                <a:solidFill>
                  <a:srgbClr val="283583"/>
                </a:solidFill>
                <a:latin typeface="Times New Roman" pitchFamily="18" charset="0"/>
                <a:cs typeface="Times New Roman" pitchFamily="18" charset="0"/>
              </a:rPr>
              <a:t>Фамилия, имя и отчество (при наличии) гражданина, служащего (работника), представляющего сведения, его супруги и несовершеннолетнего ребенка указываются (в именительном падеже) полностью, без сокращений в соответствии с документом, удостоверяющим личность, по состоянию на дату представления справки (реквизиты удостоверяющего личность документа указываются по состоянию на дату представления справки). Серия свидетельства о рождении указывается по формату: римские цифры – в латинской раскладке клавиатуры, русские буквы – в русской;</a:t>
            </a:r>
          </a:p>
          <a:p>
            <a:pPr marL="342900" indent="-342900" algn="just">
              <a:spcAft>
                <a:spcPts val="600"/>
              </a:spcAft>
              <a:buFontTx/>
              <a:buAutoNum type="arabicPeriod"/>
              <a:defRPr/>
            </a:pPr>
            <a:r>
              <a:rPr lang="ru-RU" b="1" dirty="0">
                <a:solidFill>
                  <a:srgbClr val="283583"/>
                </a:solidFill>
                <a:latin typeface="Times New Roman" pitchFamily="18" charset="0"/>
                <a:cs typeface="Times New Roman" pitchFamily="18" charset="0"/>
              </a:rPr>
              <a:t>Адрес места регистрации указывается по состоянию на дату представления справки;</a:t>
            </a:r>
          </a:p>
          <a:p>
            <a:pPr marL="342900" indent="-342900" algn="just">
              <a:spcAft>
                <a:spcPts val="600"/>
              </a:spcAft>
              <a:buFontTx/>
              <a:buAutoNum type="arabicPeriod"/>
              <a:defRPr/>
            </a:pPr>
            <a:r>
              <a:rPr lang="ru-RU" b="1" dirty="0">
                <a:solidFill>
                  <a:srgbClr val="283583"/>
                </a:solidFill>
                <a:latin typeface="Times New Roman" pitchFamily="18" charset="0"/>
                <a:cs typeface="Times New Roman" pitchFamily="18" charset="0"/>
              </a:rPr>
              <a:t>В случае, если адрес места регистрации отличается от фактического проживания в графе «Дополнительная информация» в скобках указывается адрес фактического проживания;</a:t>
            </a:r>
          </a:p>
          <a:p>
            <a:pPr marL="342900" indent="-342900" algn="just">
              <a:buFontTx/>
              <a:buAutoNum type="arabicPeriod"/>
              <a:defRPr/>
            </a:pPr>
            <a:r>
              <a:rPr lang="ru-RU" b="1" dirty="0">
                <a:solidFill>
                  <a:srgbClr val="283583"/>
                </a:solidFill>
                <a:latin typeface="Times New Roman" pitchFamily="18" charset="0"/>
                <a:cs typeface="Times New Roman" pitchFamily="18" charset="0"/>
              </a:rPr>
              <a:t>В графе «Род занятий» при представлении сведений в отношении лица, не имеющего заработка, но зарегистрированного в органах службы занятости, следует указать «безработный», в случае, если лицо не зарегистрировано в вышеуказанном органе, следует указать «временно неработающий» или «домохозяйка» («домохозяин»).</a:t>
            </a:r>
          </a:p>
          <a:p>
            <a:pPr algn="just">
              <a:defRP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38986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5</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3062377" y="690113"/>
            <a:ext cx="5129132" cy="369332"/>
          </a:xfrm>
          <a:prstGeom prst="rect">
            <a:avLst/>
          </a:prstGeom>
        </p:spPr>
        <p:txBody>
          <a:bodyPr wrap="square">
            <a:spAutoFit/>
          </a:bodyPr>
          <a:lstStyle/>
          <a:p>
            <a:pPr algn="ctr"/>
            <a:r>
              <a:rPr lang="ru-RU" b="1" dirty="0">
                <a:solidFill>
                  <a:srgbClr val="D0000A"/>
                </a:solidFill>
              </a:rPr>
              <a:t>РАЗДЕЛ 1. СВЕДЕНИЯ О ДОХОДАХ</a:t>
            </a:r>
          </a:p>
        </p:txBody>
      </p:sp>
      <p:sp>
        <p:nvSpPr>
          <p:cNvPr id="8" name="Прямоугольник 7"/>
          <p:cNvSpPr/>
          <p:nvPr/>
        </p:nvSpPr>
        <p:spPr>
          <a:xfrm>
            <a:off x="586597" y="1060593"/>
            <a:ext cx="10826150" cy="4524315"/>
          </a:xfrm>
          <a:prstGeom prst="rect">
            <a:avLst/>
          </a:prstGeom>
        </p:spPr>
        <p:txBody>
          <a:bodyPr wrap="square">
            <a:spAutoFit/>
          </a:bodyPr>
          <a:lstStyle/>
          <a:p>
            <a:pPr algn="just"/>
            <a:r>
              <a:rPr lang="ru-RU" dirty="0">
                <a:solidFill>
                  <a:srgbClr val="334286"/>
                </a:solidFill>
                <a:latin typeface="Times New Roman" pitchFamily="18" charset="0"/>
                <a:cs typeface="Times New Roman" pitchFamily="18" charset="0"/>
              </a:rPr>
              <a:t>ПЕРЕД ЗАПОЛНЕНИЕМ СПРАВКИ О ДОХОДАХ СЛУЖАЩЕМУ НЕОБХОДИМО ОБРАТИТСЯ</a:t>
            </a:r>
          </a:p>
          <a:p>
            <a:pPr algn="just"/>
            <a:r>
              <a:rPr lang="ru-RU" dirty="0">
                <a:solidFill>
                  <a:srgbClr val="C00000"/>
                </a:solidFill>
                <a:latin typeface="Times New Roman" pitchFamily="18" charset="0"/>
                <a:cs typeface="Times New Roman" pitchFamily="18" charset="0"/>
              </a:rPr>
              <a:t>В банк </a:t>
            </a:r>
            <a:r>
              <a:rPr lang="ru-RU" dirty="0">
                <a:solidFill>
                  <a:srgbClr val="334286"/>
                </a:solidFill>
                <a:latin typeface="Times New Roman" pitchFamily="18" charset="0"/>
                <a:cs typeface="Times New Roman" pitchFamily="18" charset="0"/>
              </a:rPr>
              <a:t>за справкой для госслужащего по форме, предусмотренной Указанием Банка России от 27.05.2021 № 5798-У</a:t>
            </a:r>
          </a:p>
          <a:p>
            <a:pPr algn="just"/>
            <a:r>
              <a:rPr lang="ru-RU" dirty="0">
                <a:solidFill>
                  <a:srgbClr val="334286"/>
                </a:solidFill>
                <a:latin typeface="Times New Roman" pitchFamily="18" charset="0"/>
                <a:cs typeface="Times New Roman" pitchFamily="18" charset="0"/>
              </a:rPr>
              <a:t>В бухгалтерию работодателя для получения справки 2-НДФЛ по основному месту работы и по совместительству, в </a:t>
            </a:r>
            <a:r>
              <a:rPr lang="ru-RU" dirty="0" err="1">
                <a:solidFill>
                  <a:srgbClr val="334286"/>
                </a:solidFill>
                <a:latin typeface="Times New Roman" pitchFamily="18" charset="0"/>
                <a:cs typeface="Times New Roman" pitchFamily="18" charset="0"/>
              </a:rPr>
              <a:t>т.ч</a:t>
            </a:r>
            <a:r>
              <a:rPr lang="ru-RU" dirty="0">
                <a:solidFill>
                  <a:srgbClr val="334286"/>
                </a:solidFill>
                <a:latin typeface="Times New Roman" pitchFamily="18" charset="0"/>
                <a:cs typeface="Times New Roman" pitchFamily="18" charset="0"/>
              </a:rPr>
              <a:t>. из учебных и научных учреждений</a:t>
            </a:r>
          </a:p>
          <a:p>
            <a:pPr algn="just"/>
            <a:r>
              <a:rPr lang="ru-RU" dirty="0">
                <a:solidFill>
                  <a:srgbClr val="C00000"/>
                </a:solidFill>
                <a:latin typeface="Times New Roman" pitchFamily="18" charset="0"/>
                <a:cs typeface="Times New Roman" pitchFamily="18" charset="0"/>
              </a:rPr>
              <a:t>В ГИБДД </a:t>
            </a:r>
            <a:r>
              <a:rPr lang="ru-RU" dirty="0">
                <a:solidFill>
                  <a:srgbClr val="334286"/>
                </a:solidFill>
                <a:latin typeface="Times New Roman" pitchFamily="18" charset="0"/>
                <a:cs typeface="Times New Roman" pitchFamily="18" charset="0"/>
              </a:rPr>
              <a:t>за сведениями о: регистрации всех ТС, включая находящиеся в угоне, полностью не годные к эксплуатации, но не снятые с регистрации; снятии ТС с регистрации.</a:t>
            </a:r>
          </a:p>
          <a:p>
            <a:pPr algn="just"/>
            <a:r>
              <a:rPr lang="ru-RU" dirty="0">
                <a:solidFill>
                  <a:srgbClr val="334286"/>
                </a:solidFill>
                <a:latin typeface="Times New Roman" pitchFamily="18" charset="0"/>
                <a:cs typeface="Times New Roman" pitchFamily="18" charset="0"/>
              </a:rPr>
              <a:t>В ФНС за информацией о банковских счетах (вкладах) физического лица, не являющегося индивидуальным предпринимателем; доходах физических лиц, выплаченных налоговыми агентами; участии физического лица в юридических лицах в качестве учредителя (участника), руководителя; имуществе.</a:t>
            </a:r>
          </a:p>
          <a:p>
            <a:pPr algn="just"/>
            <a:r>
              <a:rPr lang="ru-RU" dirty="0">
                <a:solidFill>
                  <a:srgbClr val="C00000"/>
                </a:solidFill>
                <a:latin typeface="Times New Roman" pitchFamily="18" charset="0"/>
                <a:cs typeface="Times New Roman" pitchFamily="18" charset="0"/>
              </a:rPr>
              <a:t>В ЕГРП </a:t>
            </a:r>
            <a:r>
              <a:rPr lang="ru-RU" dirty="0">
                <a:solidFill>
                  <a:srgbClr val="334286"/>
                </a:solidFill>
                <a:latin typeface="Times New Roman" pitchFamily="18" charset="0"/>
                <a:cs typeface="Times New Roman" pitchFamily="18" charset="0"/>
              </a:rPr>
              <a:t>за информацией об: объектах недвижимого имущества, находящихся в собственности: отчуждённых за отчётный период объектах недвижимого имущества.</a:t>
            </a:r>
          </a:p>
          <a:p>
            <a:pPr algn="just"/>
            <a:endParaRPr lang="ru-RU" dirty="0">
              <a:solidFill>
                <a:srgbClr val="334286"/>
              </a:solidFill>
              <a:latin typeface="Times New Roman" pitchFamily="18" charset="0"/>
              <a:cs typeface="Times New Roman" pitchFamily="18" charset="0"/>
            </a:endParaRPr>
          </a:p>
          <a:p>
            <a:pPr algn="just"/>
            <a:r>
              <a:rPr lang="ru-RU" dirty="0">
                <a:solidFill>
                  <a:srgbClr val="334286"/>
                </a:solidFill>
                <a:latin typeface="Times New Roman" pitchFamily="18" charset="0"/>
                <a:cs typeface="Times New Roman" pitchFamily="18" charset="0"/>
              </a:rPr>
              <a:t>ФНС России разработала новую версию «Личного кабинета для налогоплательщика для физических лиц». </a:t>
            </a:r>
          </a:p>
          <a:p>
            <a:pPr algn="just"/>
            <a:r>
              <a:rPr lang="ru-RU" dirty="0">
                <a:solidFill>
                  <a:srgbClr val="334286"/>
                </a:solidFill>
                <a:latin typeface="Times New Roman" pitchFamily="18" charset="0"/>
                <a:cs typeface="Times New Roman" pitchFamily="18" charset="0"/>
              </a:rPr>
              <a:t>Теперь во вкладке «Профиль» появился раздел «Сведения о банковских счетах», отражающий сведения об имеющихся счетах в банках, с возможностью выгрузки данных в формате </a:t>
            </a:r>
            <a:r>
              <a:rPr lang="ru-RU" dirty="0" err="1">
                <a:solidFill>
                  <a:srgbClr val="334286"/>
                </a:solidFill>
                <a:latin typeface="Times New Roman" pitchFamily="18" charset="0"/>
                <a:cs typeface="Times New Roman" pitchFamily="18" charset="0"/>
              </a:rPr>
              <a:t>xlsx</a:t>
            </a:r>
            <a:r>
              <a:rPr lang="ru-RU" dirty="0">
                <a:solidFill>
                  <a:srgbClr val="334286"/>
                </a:solidFill>
                <a:latin typeface="Times New Roman" pitchFamily="18" charset="0"/>
                <a:cs typeface="Times New Roman" pitchFamily="18" charset="0"/>
              </a:rPr>
              <a:t>.</a:t>
            </a:r>
            <a:endParaRPr lang="ru-RU" dirty="0">
              <a:solidFill>
                <a:srgbClr val="334286"/>
              </a:solidFill>
              <a:latin typeface="Times New Roman" pitchFamily="18" charset="0"/>
              <a:cs typeface="Times New Roman" pitchFamily="18" charset="0"/>
            </a:endParaRPr>
          </a:p>
        </p:txBody>
      </p:sp>
    </p:spTree>
    <p:extLst>
      <p:ext uri="{BB962C8B-B14F-4D97-AF65-F5344CB8AC3E}">
        <p14:creationId xmlns:p14="http://schemas.microsoft.com/office/powerpoint/2010/main" val="1038986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6</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681486" y="672860"/>
            <a:ext cx="10601865" cy="5693866"/>
          </a:xfrm>
          <a:prstGeom prst="rect">
            <a:avLst/>
          </a:prstGeom>
        </p:spPr>
        <p:txBody>
          <a:bodyPr wrap="square">
            <a:spAutoFit/>
          </a:bodyPr>
          <a:lstStyle/>
          <a:p>
            <a:pPr indent="449263" algn="just"/>
            <a:r>
              <a:rPr lang="ru-RU" sz="2800" dirty="0">
                <a:solidFill>
                  <a:srgbClr val="283583"/>
                </a:solidFill>
                <a:latin typeface="Times New Roman" pitchFamily="18" charset="0"/>
                <a:ea typeface="Calibri" panose="020F0502020204030204" pitchFamily="34" charset="0"/>
                <a:cs typeface="Times New Roman" pitchFamily="18" charset="0"/>
              </a:rPr>
              <a:t>При заполнении данного раздела справки указывается доход, полученный служащим (работником) в том государственном органе (организации), в котором он замещал должность на отчетную дату. Указанию подлежит общая сумма дохода, содержащаяся в справке по форме 2-НДФЛ, выдаваемой по месту службы (работы) (графа "Общая сумма дохода"). Если по основному месту работы получен доход, который не включен в справку по форме 2-НДФЛ, он подлежит указанию в иных доходах. </a:t>
            </a:r>
          </a:p>
          <a:p>
            <a:pPr indent="449263" algn="just"/>
            <a:r>
              <a:rPr lang="ru-RU" sz="2800" dirty="0">
                <a:solidFill>
                  <a:srgbClr val="283583"/>
                </a:solidFill>
                <a:latin typeface="Times New Roman" pitchFamily="18" charset="0"/>
                <a:cs typeface="Times New Roman" pitchFamily="18" charset="0"/>
              </a:rPr>
              <a:t>Так же заполняются доход от вкладов в банках и иных кредитных организациях,</a:t>
            </a:r>
            <a:r>
              <a:rPr lang="ru-RU" sz="2800" b="1" dirty="0">
                <a:solidFill>
                  <a:srgbClr val="283583"/>
                </a:solidFill>
                <a:latin typeface="Times New Roman" pitchFamily="18" charset="0"/>
                <a:cs typeface="Times New Roman" pitchFamily="18" charset="0"/>
              </a:rPr>
              <a:t> </a:t>
            </a:r>
            <a:r>
              <a:rPr lang="ru-RU" sz="2800" dirty="0">
                <a:solidFill>
                  <a:srgbClr val="283583"/>
                </a:solidFill>
                <a:latin typeface="Times New Roman" pitchFamily="18" charset="0"/>
                <a:cs typeface="Times New Roman" pitchFamily="18" charset="0"/>
              </a:rPr>
              <a:t>доход от ценных бумаг и долей участия в коммерческих организациях,  иные доходы (пособия, пенсии, стипендия и др.).</a:t>
            </a:r>
          </a:p>
          <a:p>
            <a:pPr algn="just"/>
            <a:endParaRPr lang="ru-RU" sz="2800" dirty="0">
              <a:solidFill>
                <a:srgbClr val="283583"/>
              </a:solidFill>
            </a:endParaRPr>
          </a:p>
        </p:txBody>
      </p:sp>
    </p:spTree>
    <p:extLst>
      <p:ext uri="{BB962C8B-B14F-4D97-AF65-F5344CB8AC3E}">
        <p14:creationId xmlns:p14="http://schemas.microsoft.com/office/powerpoint/2010/main" val="1038986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7</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3269313" y="398327"/>
            <a:ext cx="4307653" cy="369332"/>
          </a:xfrm>
          <a:prstGeom prst="rect">
            <a:avLst/>
          </a:prstGeom>
        </p:spPr>
        <p:txBody>
          <a:bodyPr wrap="none">
            <a:spAutoFit/>
          </a:bodyPr>
          <a:lstStyle/>
          <a:p>
            <a:pPr algn="ctr"/>
            <a:r>
              <a:rPr lang="ru-RU" b="1" dirty="0">
                <a:solidFill>
                  <a:srgbClr val="D0000A"/>
                </a:solidFill>
              </a:rPr>
              <a:t>РАЗДЕЛ 2. СВЕДЕНИЯ О РАСХОДАХ</a:t>
            </a:r>
            <a:endParaRPr lang="ru-RU" dirty="0">
              <a:solidFill>
                <a:srgbClr val="D0000A"/>
              </a:solidFill>
            </a:endParaRPr>
          </a:p>
        </p:txBody>
      </p:sp>
      <p:sp>
        <p:nvSpPr>
          <p:cNvPr id="6" name="Прямоугольник 5"/>
          <p:cNvSpPr/>
          <p:nvPr/>
        </p:nvSpPr>
        <p:spPr>
          <a:xfrm>
            <a:off x="560717" y="1060595"/>
            <a:ext cx="11146304" cy="2031325"/>
          </a:xfrm>
          <a:prstGeom prst="rect">
            <a:avLst/>
          </a:prstGeom>
        </p:spPr>
        <p:txBody>
          <a:bodyPr wrap="square">
            <a:spAutoFit/>
          </a:bodyPr>
          <a:lstStyle/>
          <a:p>
            <a:pPr lvl="0" indent="449263" algn="just"/>
            <a:r>
              <a:rPr lang="ru-RU" dirty="0">
                <a:solidFill>
                  <a:srgbClr val="334286"/>
                </a:solidFill>
                <a:latin typeface="Times New Roman" pitchFamily="18" charset="0"/>
                <a:cs typeface="Times New Roman" pitchFamily="18" charset="0"/>
              </a:rPr>
              <a:t>Данный раздел справки </a:t>
            </a:r>
            <a:r>
              <a:rPr lang="ru-RU" b="1" dirty="0">
                <a:solidFill>
                  <a:srgbClr val="334286"/>
                </a:solidFill>
                <a:latin typeface="Times New Roman" pitchFamily="18" charset="0"/>
                <a:cs typeface="Times New Roman" pitchFamily="18" charset="0"/>
              </a:rPr>
              <a:t>заполняется только</a:t>
            </a:r>
            <a:r>
              <a:rPr lang="ru-RU" dirty="0">
                <a:solidFill>
                  <a:srgbClr val="334286"/>
                </a:solidFill>
                <a:latin typeface="Times New Roman" pitchFamily="18" charset="0"/>
                <a:cs typeface="Times New Roman" pitchFamily="18" charset="0"/>
              </a:rPr>
              <a:t> в случае, если в отчетном периоде служащим (работником), его супругой (супругом) и несовершеннолетними детьми осуществлены расходы по сделке (сделкам)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цифровых финансовых активов, цифровой валюты и сумма расходов по такой сделке или общая сумма совершенных сделок превышает общий доход данного лица и его супруги (супруга) за три последних года, предшествующих отчетному периоду. При представлении сведений в 2024 году сообщаются сведения о расходах по сделкам, совершенным в 2023 году.</a:t>
            </a:r>
            <a:endParaRPr lang="ru-RU" dirty="0">
              <a:solidFill>
                <a:srgbClr val="334286"/>
              </a:solidFill>
              <a:latin typeface="Times New Roman" pitchFamily="18" charset="0"/>
              <a:cs typeface="Times New Roman" pitchFamily="18" charset="0"/>
            </a:endParaRPr>
          </a:p>
        </p:txBody>
      </p:sp>
      <p:sp>
        <p:nvSpPr>
          <p:cNvPr id="7" name="Прямоугольник 6"/>
          <p:cNvSpPr/>
          <p:nvPr/>
        </p:nvSpPr>
        <p:spPr>
          <a:xfrm>
            <a:off x="767751" y="3441940"/>
            <a:ext cx="10601863" cy="2400657"/>
          </a:xfrm>
          <a:prstGeom prst="rect">
            <a:avLst/>
          </a:prstGeom>
        </p:spPr>
        <p:txBody>
          <a:bodyPr wrap="square">
            <a:spAutoFit/>
          </a:bodyPr>
          <a:lstStyle/>
          <a:p>
            <a:pPr algn="just"/>
            <a:r>
              <a:rPr lang="ru-RU" sz="2400" dirty="0">
                <a:solidFill>
                  <a:srgbClr val="C00000"/>
                </a:solidFill>
                <a:latin typeface="Times New Roman" pitchFamily="18" charset="0"/>
                <a:cs typeface="Times New Roman" pitchFamily="18" charset="0"/>
              </a:rPr>
              <a:t>Не заполняется </a:t>
            </a:r>
            <a:r>
              <a:rPr lang="ru-RU" dirty="0">
                <a:solidFill>
                  <a:srgbClr val="334286"/>
                </a:solidFill>
                <a:latin typeface="Times New Roman" pitchFamily="18" charset="0"/>
                <a:cs typeface="Times New Roman" pitchFamily="18" charset="0"/>
              </a:rPr>
              <a:t>в случаях:</a:t>
            </a:r>
          </a:p>
          <a:p>
            <a:pPr algn="just"/>
            <a:r>
              <a:rPr lang="ru-RU" dirty="0">
                <a:solidFill>
                  <a:srgbClr val="334286"/>
                </a:solidFill>
                <a:latin typeface="Times New Roman" pitchFamily="18" charset="0"/>
                <a:cs typeface="Times New Roman" pitchFamily="18" charset="0"/>
              </a:rPr>
              <a:t>➢ земельный участок, другой объект недвижимости, транспортное средство, ценные бумаги, акции (доля участия, пай в уставном (складочном) капитале организации) приобретены в результате совершения безвозмездной сделки (наследование, дарение). (</a:t>
            </a:r>
            <a:r>
              <a:rPr lang="ru-RU" b="1" dirty="0">
                <a:solidFill>
                  <a:srgbClr val="334286"/>
                </a:solidFill>
                <a:latin typeface="Times New Roman" pitchFamily="18" charset="0"/>
                <a:cs typeface="Times New Roman" pitchFamily="18" charset="0"/>
              </a:rPr>
              <a:t>При этом такое имущество отражается в соответствующих разделах справки</a:t>
            </a:r>
            <a:r>
              <a:rPr lang="ru-RU" dirty="0">
                <a:solidFill>
                  <a:srgbClr val="334286"/>
                </a:solidFill>
                <a:latin typeface="Times New Roman" pitchFamily="18" charset="0"/>
                <a:cs typeface="Times New Roman" pitchFamily="18" charset="0"/>
              </a:rPr>
              <a:t>)</a:t>
            </a:r>
          </a:p>
          <a:p>
            <a:pPr algn="just"/>
            <a:r>
              <a:rPr lang="ru-RU" dirty="0">
                <a:solidFill>
                  <a:srgbClr val="334286"/>
                </a:solidFill>
                <a:latin typeface="Times New Roman" pitchFamily="18" charset="0"/>
                <a:cs typeface="Times New Roman" pitchFamily="18" charset="0"/>
              </a:rPr>
              <a:t>➢ получено свидетельство о государственной регистрации права на недвижимое имущество без совершения сделки по приобретению данного имущества </a:t>
            </a:r>
          </a:p>
          <a:p>
            <a:pPr algn="just"/>
            <a:r>
              <a:rPr lang="ru-RU" b="1" dirty="0">
                <a:solidFill>
                  <a:srgbClr val="334286"/>
                </a:solidFill>
                <a:latin typeface="Times New Roman" pitchFamily="18" charset="0"/>
                <a:cs typeface="Times New Roman" pitchFamily="18" charset="0"/>
              </a:rPr>
              <a:t>Например</a:t>
            </a:r>
            <a:r>
              <a:rPr lang="ru-RU" dirty="0">
                <a:solidFill>
                  <a:srgbClr val="334286"/>
                </a:solidFill>
                <a:latin typeface="Times New Roman" pitchFamily="18" charset="0"/>
                <a:cs typeface="Times New Roman" pitchFamily="18" charset="0"/>
              </a:rPr>
              <a:t>, возведение жилого дома на земельном участке.</a:t>
            </a:r>
            <a:endParaRPr lang="ru-RU" dirty="0">
              <a:solidFill>
                <a:srgbClr val="334286"/>
              </a:solidFill>
              <a:latin typeface="Times New Roman" pitchFamily="18" charset="0"/>
              <a:cs typeface="Times New Roman" pitchFamily="18" charset="0"/>
            </a:endParaRPr>
          </a:p>
        </p:txBody>
      </p:sp>
    </p:spTree>
    <p:extLst>
      <p:ext uri="{BB962C8B-B14F-4D97-AF65-F5344CB8AC3E}">
        <p14:creationId xmlns:p14="http://schemas.microsoft.com/office/powerpoint/2010/main" val="1038986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8</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3338035" y="508202"/>
            <a:ext cx="4791312" cy="369332"/>
          </a:xfrm>
          <a:prstGeom prst="rect">
            <a:avLst/>
          </a:prstGeom>
        </p:spPr>
        <p:txBody>
          <a:bodyPr wrap="none">
            <a:spAutoFit/>
          </a:bodyPr>
          <a:lstStyle/>
          <a:p>
            <a:r>
              <a:rPr lang="ru-RU" b="1" dirty="0">
                <a:solidFill>
                  <a:srgbClr val="C00000"/>
                </a:solidFill>
              </a:rPr>
              <a:t>РАЗДЕЛ 3. СВЕДЕНИЯ ОБ ИМУЩЕСТВЕ </a:t>
            </a:r>
            <a:endParaRPr lang="ru-RU" dirty="0"/>
          </a:p>
        </p:txBody>
      </p:sp>
      <p:pic>
        <p:nvPicPr>
          <p:cNvPr id="16" name="Рисунок 15">
            <a:extLst>
              <a:ext uri="{FF2B5EF4-FFF2-40B4-BE49-F238E27FC236}">
                <a16:creationId xmlns="" xmlns:a16="http://schemas.microsoft.com/office/drawing/2014/main" id="{F8A0FF09-360D-4CFB-97B1-CA4443A9EE0B}"/>
              </a:ext>
            </a:extLst>
          </p:cNvPr>
          <p:cNvPicPr>
            <a:picLocks noChangeAspect="1"/>
          </p:cNvPicPr>
          <p:nvPr/>
        </p:nvPicPr>
        <p:blipFill>
          <a:blip r:embed="rId3"/>
          <a:stretch>
            <a:fillRect/>
          </a:stretch>
        </p:blipFill>
        <p:spPr>
          <a:xfrm>
            <a:off x="1278876" y="59420"/>
            <a:ext cx="1432684" cy="1426588"/>
          </a:xfrm>
          <a:prstGeom prst="rect">
            <a:avLst/>
          </a:prstGeom>
        </p:spPr>
      </p:pic>
      <p:sp>
        <p:nvSpPr>
          <p:cNvPr id="6" name="Прямоугольник 5"/>
          <p:cNvSpPr/>
          <p:nvPr/>
        </p:nvSpPr>
        <p:spPr>
          <a:xfrm>
            <a:off x="621102" y="1486008"/>
            <a:ext cx="10938294" cy="4555093"/>
          </a:xfrm>
          <a:prstGeom prst="rect">
            <a:avLst/>
          </a:prstGeom>
        </p:spPr>
        <p:txBody>
          <a:bodyPr wrap="square">
            <a:spAutoFit/>
          </a:bodyPr>
          <a:lstStyle/>
          <a:p>
            <a:pPr indent="449263" algn="just"/>
            <a:r>
              <a:rPr lang="ru-RU" dirty="0">
                <a:solidFill>
                  <a:srgbClr val="283583"/>
                </a:solidFill>
                <a:latin typeface="Times New Roman" pitchFamily="18" charset="0"/>
                <a:cs typeface="Times New Roman" pitchFamily="18" charset="0"/>
              </a:rPr>
              <a:t>При заполнении данного подраздела указываются все объекты недвижимости, принадлежащие служащему (работнику), его супруге (супругу) и (или) несовершеннолетним детям на праве собственности, независимо от того, когда они были приобретены, в каком регионе Российской Федерации или в каком государстве зарегистрированы. Также в данном подразделе подлежат отражению объекты недвижимого имущества, принадлежащие на праве собственности гражданину, зарегистрированному в качестве индивидуального предпринимателя. При заполнении данного подраздела рекомендуется заблаговременно проверить наличие и достоверность документов о праве собственности и/или выписки из Единого государственного реестра недвижимости (ЕГРН).</a:t>
            </a:r>
          </a:p>
          <a:p>
            <a:pPr algn="just"/>
            <a:r>
              <a:rPr lang="ru-RU" dirty="0">
                <a:solidFill>
                  <a:srgbClr val="283583"/>
                </a:solidFill>
                <a:latin typeface="Times New Roman" pitchFamily="18" charset="0"/>
                <a:cs typeface="Times New Roman" pitchFamily="18" charset="0"/>
              </a:rPr>
              <a:t>Недвижимое имущество</a:t>
            </a:r>
          </a:p>
          <a:p>
            <a:pPr algn="just"/>
            <a:r>
              <a:rPr lang="ru-RU" sz="1400" dirty="0">
                <a:solidFill>
                  <a:srgbClr val="283583"/>
                </a:solidFill>
                <a:latin typeface="Times New Roman" pitchFamily="18" charset="0"/>
                <a:cs typeface="Times New Roman" pitchFamily="18" charset="0"/>
              </a:rPr>
              <a:t>➢ </a:t>
            </a:r>
            <a:r>
              <a:rPr lang="ru-RU" sz="1600" dirty="0" err="1">
                <a:solidFill>
                  <a:srgbClr val="283583"/>
                </a:solidFill>
                <a:latin typeface="Times New Roman" pitchFamily="18" charset="0"/>
                <a:cs typeface="Times New Roman" pitchFamily="18" charset="0"/>
              </a:rPr>
              <a:t>Росреестр</a:t>
            </a:r>
            <a:r>
              <a:rPr lang="ru-RU" sz="1600" dirty="0">
                <a:solidFill>
                  <a:srgbClr val="283583"/>
                </a:solidFill>
                <a:latin typeface="Times New Roman" pitchFamily="18" charset="0"/>
                <a:cs typeface="Times New Roman" pitchFamily="18" charset="0"/>
              </a:rPr>
              <a:t>  (сведения, содержащиеся в ЕГРН) </a:t>
            </a:r>
          </a:p>
          <a:p>
            <a:pPr algn="just"/>
            <a:r>
              <a:rPr lang="ru-RU" sz="1600" dirty="0">
                <a:solidFill>
                  <a:srgbClr val="283583"/>
                </a:solidFill>
                <a:latin typeface="Times New Roman" pitchFamily="18" charset="0"/>
                <a:cs typeface="Times New Roman" pitchFamily="18" charset="0"/>
              </a:rPr>
              <a:t>Специальные основания возникновения собственности (наследство, пай, проч.) </a:t>
            </a:r>
          </a:p>
          <a:p>
            <a:pPr algn="just"/>
            <a:r>
              <a:rPr lang="ru-RU" sz="1600" dirty="0">
                <a:solidFill>
                  <a:srgbClr val="283583"/>
                </a:solidFill>
                <a:latin typeface="Times New Roman" pitchFamily="18" charset="0"/>
                <a:cs typeface="Times New Roman" pitchFamily="18" charset="0"/>
              </a:rPr>
              <a:t>➢ Каждый объект отдельно </a:t>
            </a:r>
          </a:p>
          <a:p>
            <a:pPr algn="just"/>
            <a:r>
              <a:rPr lang="ru-RU" sz="1600" dirty="0">
                <a:solidFill>
                  <a:srgbClr val="283583"/>
                </a:solidFill>
                <a:latin typeface="Times New Roman" pitchFamily="18" charset="0"/>
                <a:cs typeface="Times New Roman" pitchFamily="18" charset="0"/>
              </a:rPr>
              <a:t>➢ Совместная собственность указывается по официальным документам </a:t>
            </a:r>
          </a:p>
          <a:p>
            <a:pPr algn="just"/>
            <a:r>
              <a:rPr lang="ru-RU" sz="1600" dirty="0">
                <a:solidFill>
                  <a:srgbClr val="283583"/>
                </a:solidFill>
                <a:latin typeface="Times New Roman" pitchFamily="18" charset="0"/>
                <a:cs typeface="Times New Roman" pitchFamily="18" charset="0"/>
              </a:rPr>
              <a:t>➢ Общая долевая собственность МКД или садоводства (огородничества) не указывается </a:t>
            </a:r>
          </a:p>
          <a:p>
            <a:pPr algn="just"/>
            <a:r>
              <a:rPr lang="ru-RU" sz="1600" dirty="0">
                <a:solidFill>
                  <a:srgbClr val="283583"/>
                </a:solidFill>
                <a:latin typeface="Times New Roman" pitchFamily="18" charset="0"/>
                <a:cs typeface="Times New Roman" pitchFamily="18" charset="0"/>
              </a:rPr>
              <a:t>➢ Земля под МКД не указывается, даже если лицо выделило себе право собственности</a:t>
            </a:r>
          </a:p>
          <a:p>
            <a:pPr algn="just"/>
            <a:r>
              <a:rPr lang="ru-RU" sz="1600" dirty="0">
                <a:solidFill>
                  <a:srgbClr val="283583"/>
                </a:solidFill>
                <a:latin typeface="Times New Roman" pitchFamily="18" charset="0"/>
                <a:cs typeface="Times New Roman" pitchFamily="18" charset="0"/>
              </a:rPr>
              <a:t> ➢ Если имущество приобретено, но право собственности не зарегистрировано (отсутствуют специальные основания), то отражается в пользовании</a:t>
            </a:r>
            <a:endParaRPr lang="ru-RU" sz="1600" dirty="0">
              <a:solidFill>
                <a:srgbClr val="283583"/>
              </a:solidFill>
              <a:latin typeface="Times New Roman" pitchFamily="18" charset="0"/>
              <a:cs typeface="Times New Roman" pitchFamily="18" charset="0"/>
            </a:endParaRPr>
          </a:p>
        </p:txBody>
      </p:sp>
    </p:spTree>
    <p:extLst>
      <p:ext uri="{BB962C8B-B14F-4D97-AF65-F5344CB8AC3E}">
        <p14:creationId xmlns:p14="http://schemas.microsoft.com/office/powerpoint/2010/main" val="2070275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738" y="114627"/>
            <a:ext cx="1412688" cy="267381"/>
          </a:xfrm>
          <a:prstGeom prst="rect">
            <a:avLst/>
          </a:prstGeom>
        </p:spPr>
        <p:txBody>
          <a:bodyPr vert="horz" wrap="square" lIns="0" tIns="13335" rIns="0" bIns="0" rtlCol="0">
            <a:spAutoFit/>
          </a:bodyPr>
          <a:lstStyle/>
          <a:p>
            <a:pPr marL="12700">
              <a:lnSpc>
                <a:spcPct val="100000"/>
              </a:lnSpc>
              <a:spcBef>
                <a:spcPts val="105"/>
              </a:spcBef>
            </a:pPr>
            <a:r>
              <a:rPr lang="ru-RU" sz="1650" b="1" spc="-90" dirty="0" smtClean="0">
                <a:solidFill>
                  <a:srgbClr val="283583"/>
                </a:solidFill>
                <a:latin typeface="Arial"/>
                <a:cs typeface="Arial"/>
              </a:rPr>
              <a:t>ЛИПЕЦК</a:t>
            </a:r>
            <a:r>
              <a:rPr sz="1650" b="1" spc="-100" dirty="0" smtClean="0">
                <a:solidFill>
                  <a:srgbClr val="283583"/>
                </a:solidFill>
                <a:latin typeface="Arial"/>
                <a:cs typeface="Arial"/>
              </a:rPr>
              <a:t>С</a:t>
            </a:r>
            <a:r>
              <a:rPr sz="1650" b="1" spc="-180" dirty="0" smtClean="0">
                <a:solidFill>
                  <a:srgbClr val="283583"/>
                </a:solidFill>
                <a:latin typeface="Arial"/>
                <a:cs typeface="Arial"/>
              </a:rPr>
              <a:t>Т</a:t>
            </a:r>
            <a:r>
              <a:rPr sz="1650" b="1" spc="-125" dirty="0" smtClean="0">
                <a:solidFill>
                  <a:srgbClr val="283583"/>
                </a:solidFill>
                <a:latin typeface="Arial"/>
                <a:cs typeface="Arial"/>
              </a:rPr>
              <a:t>А</a:t>
            </a:r>
            <a:r>
              <a:rPr sz="1650" b="1" dirty="0" smtClean="0">
                <a:solidFill>
                  <a:srgbClr val="283583"/>
                </a:solidFill>
                <a:latin typeface="Arial"/>
                <a:cs typeface="Arial"/>
              </a:rPr>
              <a:t>Т</a:t>
            </a:r>
            <a:endParaRPr sz="1650" b="1" dirty="0">
              <a:solidFill>
                <a:srgbClr val="283583"/>
              </a:solidFill>
              <a:latin typeface="Arial"/>
              <a:cs typeface="Arial"/>
            </a:endParaRPr>
          </a:p>
        </p:txBody>
      </p:sp>
      <p:sp>
        <p:nvSpPr>
          <p:cNvPr id="3" name="object 3"/>
          <p:cNvSpPr/>
          <p:nvPr/>
        </p:nvSpPr>
        <p:spPr>
          <a:xfrm>
            <a:off x="1" y="427534"/>
            <a:ext cx="275840" cy="900000"/>
          </a:xfrm>
          <a:custGeom>
            <a:avLst/>
            <a:gdLst/>
            <a:ahLst/>
            <a:cxnLst/>
            <a:rect l="l" t="t" r="r" b="b"/>
            <a:pathLst>
              <a:path w="241935" h="814069">
                <a:moveTo>
                  <a:pt x="241566" y="0"/>
                </a:moveTo>
                <a:lnTo>
                  <a:pt x="0" y="0"/>
                </a:lnTo>
                <a:lnTo>
                  <a:pt x="0" y="813993"/>
                </a:lnTo>
                <a:lnTo>
                  <a:pt x="241566" y="813993"/>
                </a:lnTo>
                <a:lnTo>
                  <a:pt x="241566" y="0"/>
                </a:lnTo>
                <a:close/>
              </a:path>
            </a:pathLst>
          </a:custGeom>
          <a:solidFill>
            <a:srgbClr val="E0002B"/>
          </a:solidFill>
        </p:spPr>
        <p:txBody>
          <a:bodyPr wrap="square" lIns="0" tIns="0" rIns="0" bIns="0" rtlCol="0"/>
          <a:lstStyle/>
          <a:p>
            <a:endParaRPr/>
          </a:p>
        </p:txBody>
      </p:sp>
      <p:sp>
        <p:nvSpPr>
          <p:cNvPr id="4" name="object 4"/>
          <p:cNvSpPr/>
          <p:nvPr/>
        </p:nvSpPr>
        <p:spPr>
          <a:xfrm>
            <a:off x="1" y="1620929"/>
            <a:ext cx="275840" cy="4680000"/>
          </a:xfrm>
          <a:custGeom>
            <a:avLst/>
            <a:gdLst/>
            <a:ahLst/>
            <a:cxnLst/>
            <a:rect l="l" t="t" r="r" b="b"/>
            <a:pathLst>
              <a:path w="241935" h="5045075">
                <a:moveTo>
                  <a:pt x="241922" y="0"/>
                </a:moveTo>
                <a:lnTo>
                  <a:pt x="0" y="0"/>
                </a:lnTo>
                <a:lnTo>
                  <a:pt x="0" y="5045036"/>
                </a:lnTo>
                <a:lnTo>
                  <a:pt x="241922" y="5045036"/>
                </a:lnTo>
                <a:lnTo>
                  <a:pt x="241922" y="0"/>
                </a:lnTo>
                <a:close/>
              </a:path>
            </a:pathLst>
          </a:custGeom>
          <a:solidFill>
            <a:srgbClr val="FFC32D"/>
          </a:solidFill>
        </p:spPr>
        <p:txBody>
          <a:bodyPr wrap="square" lIns="0" tIns="0" rIns="0" bIns="0" rtlCol="0"/>
          <a:lstStyle/>
          <a:p>
            <a:endParaRPr/>
          </a:p>
        </p:txBody>
      </p:sp>
      <p:sp>
        <p:nvSpPr>
          <p:cNvPr id="9" name="object 9"/>
          <p:cNvSpPr/>
          <p:nvPr/>
        </p:nvSpPr>
        <p:spPr>
          <a:xfrm>
            <a:off x="466887" y="0"/>
            <a:ext cx="11349061" cy="89252"/>
          </a:xfrm>
          <a:custGeom>
            <a:avLst/>
            <a:gdLst/>
            <a:ahLst/>
            <a:cxnLst/>
            <a:rect l="l" t="t" r="r" b="b"/>
            <a:pathLst>
              <a:path w="10282555" h="98425">
                <a:moveTo>
                  <a:pt x="10282491" y="0"/>
                </a:moveTo>
                <a:lnTo>
                  <a:pt x="0" y="0"/>
                </a:lnTo>
                <a:lnTo>
                  <a:pt x="0" y="98094"/>
                </a:lnTo>
                <a:lnTo>
                  <a:pt x="10282491" y="98094"/>
                </a:lnTo>
                <a:lnTo>
                  <a:pt x="10282491" y="0"/>
                </a:lnTo>
                <a:close/>
              </a:path>
            </a:pathLst>
          </a:custGeom>
          <a:solidFill>
            <a:srgbClr val="273583"/>
          </a:solidFill>
        </p:spPr>
        <p:txBody>
          <a:bodyPr wrap="square" lIns="0" tIns="0" rIns="0" bIns="0" rtlCol="0"/>
          <a:lstStyle/>
          <a:p>
            <a:endParaRPr/>
          </a:p>
        </p:txBody>
      </p:sp>
      <p:sp>
        <p:nvSpPr>
          <p:cNvPr id="25" name="TextBox 24"/>
          <p:cNvSpPr txBox="1"/>
          <p:nvPr/>
        </p:nvSpPr>
        <p:spPr>
          <a:xfrm>
            <a:off x="4191990" y="875928"/>
            <a:ext cx="312906" cy="369332"/>
          </a:xfrm>
          <a:prstGeom prst="rect">
            <a:avLst/>
          </a:prstGeom>
          <a:noFill/>
        </p:spPr>
        <p:txBody>
          <a:bodyPr wrap="none" rtlCol="0">
            <a:spAutoFit/>
          </a:bodyPr>
          <a:lstStyle/>
          <a:p>
            <a:r>
              <a:rPr lang="ru-RU" dirty="0" smtClean="0"/>
              <a:t>  </a:t>
            </a:r>
            <a:endParaRPr lang="ru-RU" dirty="0"/>
          </a:p>
        </p:txBody>
      </p:sp>
      <p:sp>
        <p:nvSpPr>
          <p:cNvPr id="49" name="Номер слайда 48"/>
          <p:cNvSpPr>
            <a:spLocks noGrp="1"/>
          </p:cNvSpPr>
          <p:nvPr>
            <p:ph type="sldNum" sz="quarter" idx="12"/>
          </p:nvPr>
        </p:nvSpPr>
        <p:spPr>
          <a:xfrm>
            <a:off x="9214021" y="6392293"/>
            <a:ext cx="2743200" cy="365125"/>
          </a:xfrm>
        </p:spPr>
        <p:txBody>
          <a:bodyPr/>
          <a:lstStyle/>
          <a:p>
            <a:fld id="{BA39D092-D52E-417B-8918-321E3BA890A9}" type="slidenum">
              <a:rPr lang="ru-RU" smtClean="0"/>
              <a:pPr/>
              <a:t>9</a:t>
            </a:fld>
            <a:endParaRPr lang="ru-RU" dirty="0"/>
          </a:p>
        </p:txBody>
      </p:sp>
      <p:pic>
        <p:nvPicPr>
          <p:cNvPr id="3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21" y="5814669"/>
            <a:ext cx="500400" cy="4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Группа 33"/>
          <p:cNvGrpSpPr/>
          <p:nvPr/>
        </p:nvGrpSpPr>
        <p:grpSpPr>
          <a:xfrm>
            <a:off x="1788211" y="225425"/>
            <a:ext cx="10044000" cy="121945"/>
            <a:chOff x="1439587" y="2710536"/>
            <a:chExt cx="10403789" cy="121945"/>
          </a:xfrm>
        </p:grpSpPr>
        <p:sp>
          <p:nvSpPr>
            <p:cNvPr id="42" name="object 9">
              <a:extLst>
                <a:ext uri="{FF2B5EF4-FFF2-40B4-BE49-F238E27FC236}">
                  <a16:creationId xmlns="" xmlns:a16="http://schemas.microsoft.com/office/drawing/2014/main" id="{222E1C3D-BC3A-D443-8563-08790B13AA2D}"/>
                </a:ext>
              </a:extLst>
            </p:cNvPr>
            <p:cNvSpPr/>
            <p:nvPr/>
          </p:nvSpPr>
          <p:spPr>
            <a:xfrm>
              <a:off x="1439587" y="2764425"/>
              <a:ext cx="857660" cy="68056"/>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44" name="object 11">
              <a:extLst>
                <a:ext uri="{FF2B5EF4-FFF2-40B4-BE49-F238E27FC236}">
                  <a16:creationId xmlns="" xmlns:a16="http://schemas.microsoft.com/office/drawing/2014/main" id="{E7D5C25E-08D6-344C-B0C6-CB0D11FF9875}"/>
                </a:ext>
              </a:extLst>
            </p:cNvPr>
            <p:cNvSpPr/>
            <p:nvPr/>
          </p:nvSpPr>
          <p:spPr>
            <a:xfrm flipV="1">
              <a:off x="2455622" y="2710536"/>
              <a:ext cx="9387754"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45" name="Группа 44"/>
            <p:cNvGrpSpPr/>
            <p:nvPr/>
          </p:nvGrpSpPr>
          <p:grpSpPr>
            <a:xfrm>
              <a:off x="2276073" y="2712291"/>
              <a:ext cx="238082" cy="103714"/>
              <a:chOff x="2667374" y="2712291"/>
              <a:chExt cx="238082" cy="103714"/>
            </a:xfrm>
          </p:grpSpPr>
          <p:sp>
            <p:nvSpPr>
              <p:cNvPr id="48" name="object 12">
                <a:extLst>
                  <a:ext uri="{FF2B5EF4-FFF2-40B4-BE49-F238E27FC236}">
                    <a16:creationId xmlns=""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52" name="object 12">
                <a:extLst>
                  <a:ext uri="{FF2B5EF4-FFF2-40B4-BE49-F238E27FC236}">
                    <a16:creationId xmlns="" xmlns:a16="http://schemas.microsoft.com/office/drawing/2014/main" id="{A0F196C2-1ABD-A84E-BE86-E8C7E35D5D8F}"/>
                  </a:ext>
                </a:extLst>
              </p:cNvPr>
              <p:cNvSpPr/>
              <p:nvPr/>
            </p:nvSpPr>
            <p:spPr>
              <a:xfrm>
                <a:off x="2739089" y="2712291"/>
                <a:ext cx="103715"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5" name="Прямоугольник 4"/>
          <p:cNvSpPr/>
          <p:nvPr/>
        </p:nvSpPr>
        <p:spPr>
          <a:xfrm>
            <a:off x="560717" y="427534"/>
            <a:ext cx="11271494" cy="2862322"/>
          </a:xfrm>
          <a:prstGeom prst="rect">
            <a:avLst/>
          </a:prstGeom>
        </p:spPr>
        <p:txBody>
          <a:bodyPr wrap="square">
            <a:spAutoFit/>
          </a:bodyPr>
          <a:lstStyle/>
          <a:p>
            <a:pPr indent="449263" algn="ctr"/>
            <a:r>
              <a:rPr lang="ru-RU" b="1" dirty="0">
                <a:solidFill>
                  <a:srgbClr val="C00000"/>
                </a:solidFill>
              </a:rPr>
              <a:t>Подраздел 3.2. Транспортные средства</a:t>
            </a:r>
          </a:p>
          <a:p>
            <a:pPr indent="449263" algn="ctr"/>
            <a:endParaRPr lang="ru-RU" b="1" dirty="0">
              <a:solidFill>
                <a:srgbClr val="C00000"/>
              </a:solidFill>
            </a:endParaRPr>
          </a:p>
          <a:p>
            <a:pPr indent="449263" algn="just"/>
            <a:r>
              <a:rPr lang="ru-RU" dirty="0">
                <a:solidFill>
                  <a:srgbClr val="334286"/>
                </a:solidFill>
                <a:latin typeface="Times New Roman" pitchFamily="18" charset="0"/>
                <a:cs typeface="Times New Roman" pitchFamily="18" charset="0"/>
              </a:rPr>
              <a:t>В данном подразделе указываются сведения о транспортных средствах, находящихся в собственности, независимо от того, когда они были приобретены, в каком регионе Российской Федерации или в каком государстве зарегистрированы. Транспортные средства, переданные в пользование по доверенности, находящиеся в угоне, в залоге у банка, полностью негодные к эксплуатации, снятые с регистрационного учета и т.д., собственником которых является служащий (работник), его супруга (супруг), несовершеннолетний ребенок, также подлежат указанию в справке. </a:t>
            </a:r>
          </a:p>
          <a:p>
            <a:pPr indent="449263" algn="just"/>
            <a:r>
              <a:rPr lang="ru-RU" dirty="0">
                <a:solidFill>
                  <a:srgbClr val="334286"/>
                </a:solidFill>
                <a:latin typeface="Times New Roman" pitchFamily="18" charset="0"/>
                <a:cs typeface="Times New Roman" pitchFamily="18" charset="0"/>
              </a:rPr>
              <a:t>Также в данном подразделе подлежат отражению транспортные средства, принадлежащие на праве собственности гражданину, зарегистрированному в качестве индивидуального </a:t>
            </a:r>
            <a:r>
              <a:rPr lang="ru-RU" dirty="0" smtClean="0">
                <a:solidFill>
                  <a:srgbClr val="334286"/>
                </a:solidFill>
                <a:latin typeface="Times New Roman" pitchFamily="18" charset="0"/>
                <a:cs typeface="Times New Roman" pitchFamily="18" charset="0"/>
              </a:rPr>
              <a:t>предпринимателя.</a:t>
            </a:r>
            <a:endParaRPr lang="ru-RU" dirty="0"/>
          </a:p>
        </p:txBody>
      </p:sp>
      <p:pic>
        <p:nvPicPr>
          <p:cNvPr id="16" name="Рисунок 15">
            <a:extLst>
              <a:ext uri="{FF2B5EF4-FFF2-40B4-BE49-F238E27FC236}">
                <a16:creationId xmlns="" xmlns:a16="http://schemas.microsoft.com/office/drawing/2014/main" id="{1E9AC1F3-D182-4E8B-AD9E-0740BF936778}"/>
              </a:ext>
            </a:extLst>
          </p:cNvPr>
          <p:cNvPicPr>
            <a:picLocks noChangeAspect="1"/>
          </p:cNvPicPr>
          <p:nvPr/>
        </p:nvPicPr>
        <p:blipFill>
          <a:blip r:embed="rId3"/>
          <a:stretch>
            <a:fillRect/>
          </a:stretch>
        </p:blipFill>
        <p:spPr>
          <a:xfrm>
            <a:off x="8508717" y="0"/>
            <a:ext cx="1310461" cy="1310461"/>
          </a:xfrm>
          <a:prstGeom prst="rect">
            <a:avLst/>
          </a:prstGeom>
        </p:spPr>
      </p:pic>
      <p:sp>
        <p:nvSpPr>
          <p:cNvPr id="6" name="Прямоугольник 5"/>
          <p:cNvSpPr/>
          <p:nvPr/>
        </p:nvSpPr>
        <p:spPr>
          <a:xfrm>
            <a:off x="560717" y="3416060"/>
            <a:ext cx="11396503" cy="923330"/>
          </a:xfrm>
          <a:prstGeom prst="rect">
            <a:avLst/>
          </a:prstGeom>
        </p:spPr>
        <p:txBody>
          <a:bodyPr wrap="square">
            <a:spAutoFit/>
          </a:bodyPr>
          <a:lstStyle/>
          <a:p>
            <a:r>
              <a:rPr lang="ru-RU" dirty="0">
                <a:solidFill>
                  <a:srgbClr val="334286"/>
                </a:solidFill>
                <a:latin typeface="Times New Roman" pitchFamily="18" charset="0"/>
                <a:cs typeface="Times New Roman" pitchFamily="18" charset="0"/>
              </a:rPr>
              <a:t>При заполнении графы «Место регистрации» указывается наименование органа внутренних дел, осуществившего регистрационный учёт транспортного средства, согласно паспорту транспортного средства. Допускается также указание кода подразделения ГИБДД в соответствии со свидетельством о регистрации транспортного средства.</a:t>
            </a:r>
            <a:endParaRPr lang="ru-RU" dirty="0">
              <a:solidFill>
                <a:srgbClr val="334286"/>
              </a:solidFill>
              <a:latin typeface="Times New Roman" pitchFamily="18" charset="0"/>
              <a:cs typeface="Times New Roman" pitchFamily="18" charset="0"/>
            </a:endParaRPr>
          </a:p>
        </p:txBody>
      </p:sp>
      <p:sp>
        <p:nvSpPr>
          <p:cNvPr id="7" name="Прямоугольник 6"/>
          <p:cNvSpPr/>
          <p:nvPr/>
        </p:nvSpPr>
        <p:spPr>
          <a:xfrm>
            <a:off x="638354" y="4477109"/>
            <a:ext cx="10705381" cy="923330"/>
          </a:xfrm>
          <a:prstGeom prst="rect">
            <a:avLst/>
          </a:prstGeom>
        </p:spPr>
        <p:txBody>
          <a:bodyPr wrap="square">
            <a:spAutoFit/>
          </a:bodyPr>
          <a:lstStyle/>
          <a:p>
            <a:r>
              <a:rPr lang="ru-RU" dirty="0">
                <a:solidFill>
                  <a:srgbClr val="334286"/>
                </a:solidFill>
                <a:latin typeface="Times New Roman" pitchFamily="18" charset="0"/>
                <a:cs typeface="Times New Roman" pitchFamily="18" charset="0"/>
              </a:rPr>
              <a:t>В подразделе 3.2 также отражается информация о транспортных средствах:</a:t>
            </a:r>
          </a:p>
          <a:p>
            <a:r>
              <a:rPr lang="ru-RU" dirty="0">
                <a:solidFill>
                  <a:srgbClr val="334286"/>
                </a:solidFill>
                <a:latin typeface="Times New Roman" pitchFamily="18" charset="0"/>
                <a:cs typeface="Times New Roman" pitchFamily="18" charset="0"/>
              </a:rPr>
              <a:t>✓ Снятых с учёта для последующей утилизации </a:t>
            </a:r>
          </a:p>
          <a:p>
            <a:r>
              <a:rPr lang="ru-RU" dirty="0">
                <a:solidFill>
                  <a:srgbClr val="334286"/>
                </a:solidFill>
                <a:latin typeface="Times New Roman" pitchFamily="18" charset="0"/>
                <a:cs typeface="Times New Roman" pitchFamily="18" charset="0"/>
              </a:rPr>
              <a:t>✓ Новых транспортных средствах ещё не поставленных на учёт</a:t>
            </a:r>
            <a:endParaRPr lang="ru-RU" dirty="0">
              <a:solidFill>
                <a:srgbClr val="334286"/>
              </a:solidFill>
              <a:latin typeface="Times New Roman" pitchFamily="18" charset="0"/>
              <a:cs typeface="Times New Roman" pitchFamily="18" charset="0"/>
            </a:endParaRPr>
          </a:p>
        </p:txBody>
      </p:sp>
      <p:sp>
        <p:nvSpPr>
          <p:cNvPr id="8" name="Прямоугольник 7"/>
          <p:cNvSpPr/>
          <p:nvPr/>
        </p:nvSpPr>
        <p:spPr>
          <a:xfrm>
            <a:off x="638354" y="5546785"/>
            <a:ext cx="10705381" cy="954107"/>
          </a:xfrm>
          <a:prstGeom prst="rect">
            <a:avLst/>
          </a:prstGeom>
        </p:spPr>
        <p:txBody>
          <a:bodyPr wrap="square">
            <a:spAutoFit/>
          </a:bodyPr>
          <a:lstStyle/>
          <a:p>
            <a:pPr algn="just"/>
            <a:r>
              <a:rPr lang="ru-RU" sz="1400" dirty="0">
                <a:solidFill>
                  <a:srgbClr val="C00000"/>
                </a:solidFill>
                <a:latin typeface="Times New Roman" pitchFamily="18" charset="0"/>
                <a:cs typeface="Times New Roman" pitchFamily="18" charset="0"/>
              </a:rPr>
              <a:t>Регистрация транспортных средств носит учётный характер и не служит основанием для возникновения (прекращения) на них права собственности. Например, если служащий до 31 декабря отчетного года продал легковой автомобиль, а новый собственник зарегистрировал такое транспортное средство только в январе следующего года, то данный объект не подлежит отражению в подразделе 3.2 справки о доходах</a:t>
            </a:r>
            <a:r>
              <a:rPr lang="ru-RU" sz="1400" dirty="0">
                <a:solidFill>
                  <a:srgbClr val="C00000"/>
                </a:solidFill>
              </a:rPr>
              <a:t>. </a:t>
            </a:r>
            <a:endParaRPr lang="ru-RU" sz="1400" dirty="0">
              <a:solidFill>
                <a:srgbClr val="C00000"/>
              </a:solidFill>
            </a:endParaRPr>
          </a:p>
        </p:txBody>
      </p:sp>
    </p:spTree>
    <p:extLst>
      <p:ext uri="{BB962C8B-B14F-4D97-AF65-F5344CB8AC3E}">
        <p14:creationId xmlns:p14="http://schemas.microsoft.com/office/powerpoint/2010/main" val="2070275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14444</TotalTime>
  <Words>3926</Words>
  <Application>Microsoft Office PowerPoint</Application>
  <PresentationFormat>Произвольный</PresentationFormat>
  <Paragraphs>207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Юлия Владинцева</dc:creator>
  <cp:lastModifiedBy>Андреева Ольга Васильевна</cp:lastModifiedBy>
  <cp:revision>1127</cp:revision>
  <cp:lastPrinted>2022-10-21T12:05:35Z</cp:lastPrinted>
  <dcterms:created xsi:type="dcterms:W3CDTF">2020-03-31T09:31:17Z</dcterms:created>
  <dcterms:modified xsi:type="dcterms:W3CDTF">2023-10-17T12:36:16Z</dcterms:modified>
</cp:coreProperties>
</file>